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
  </p:notesMasterIdLst>
  <p:sldIdLst>
    <p:sldId id="256" r:id="rId5"/>
    <p:sldId id="257" r:id="rId6"/>
    <p:sldId id="258" r:id="rId7"/>
    <p:sldId id="259" r:id="rId8"/>
    <p:sldId id="260" r:id="rId9"/>
    <p:sldId id="276" r:id="rId10"/>
    <p:sldId id="283" r:id="rId11"/>
    <p:sldId id="277" r:id="rId12"/>
    <p:sldId id="284" r:id="rId13"/>
    <p:sldId id="285" r:id="rId14"/>
    <p:sldId id="286" r:id="rId15"/>
    <p:sldId id="287" r:id="rId16"/>
    <p:sldId id="280" r:id="rId17"/>
    <p:sldId id="288" r:id="rId18"/>
    <p:sldId id="289" r:id="rId19"/>
    <p:sldId id="290" r:id="rId20"/>
    <p:sldId id="291" r:id="rId21"/>
    <p:sldId id="281" r:id="rId22"/>
    <p:sldId id="298" r:id="rId23"/>
    <p:sldId id="299" r:id="rId24"/>
    <p:sldId id="282" r:id="rId25"/>
    <p:sldId id="296" r:id="rId26"/>
    <p:sldId id="297" r:id="rId27"/>
    <p:sldId id="278" r:id="rId28"/>
    <p:sldId id="292" r:id="rId29"/>
    <p:sldId id="293" r:id="rId30"/>
    <p:sldId id="294" r:id="rId31"/>
    <p:sldId id="295" r:id="rId32"/>
    <p:sldId id="261" r:id="rId33"/>
  </p:sldIdLst>
  <p:sldSz cx="12192000" cy="6858000"/>
  <p:notesSz cx="6858000" cy="1857375"/>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3"/>
    <a:srgbClr val="007D79"/>
    <a:srgbClr val="D02670"/>
    <a:srgbClr val="231F20"/>
    <a:srgbClr val="33B1FF"/>
    <a:srgbClr val="262626"/>
    <a:srgbClr val="525252"/>
    <a:srgbClr val="BE95FF"/>
    <a:srgbClr val="FFFF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autoAdjust="0"/>
    <p:restoredTop sz="91480" autoAdjust="0"/>
  </p:normalViewPr>
  <p:slideViewPr>
    <p:cSldViewPr snapToGrid="0">
      <p:cViewPr varScale="1">
        <p:scale>
          <a:sx n="148" d="100"/>
          <a:sy n="148" d="100"/>
        </p:scale>
        <p:origin x="72" y="76"/>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hyperlink" Target="https://www.coursera.org/learn/applied-data-science-capstone/home/welcom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3.xml"/><Relationship Id="rId5" Type="http://schemas.openxmlformats.org/officeDocument/2006/relationships/image" Target="../media/image21.tmp"/><Relationship Id="rId4" Type="http://schemas.openxmlformats.org/officeDocument/2006/relationships/image" Target="../media/image20.tmp"/></Relationships>
</file>

<file path=ppt/slides/_rels/slide1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3.xml"/><Relationship Id="rId4" Type="http://schemas.openxmlformats.org/officeDocument/2006/relationships/image" Target="../media/image30.tmp"/></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0.png"/><Relationship Id="rId10" Type="http://schemas.openxmlformats.org/officeDocument/2006/relationships/customXml" Target="../ink/ink5.xml"/><Relationship Id="rId9" Type="http://schemas.openxmlformats.org/officeDocument/2006/relationships/image" Target="../media/image11.png"/><Relationship Id="rId14" Type="http://schemas.openxmlformats.org/officeDocument/2006/relationships/customXml" Target="../ink/ink9.xml"/></Relationships>
</file>

<file path=ppt/slides/_rels/slide2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3.xml"/><Relationship Id="rId4" Type="http://schemas.openxmlformats.org/officeDocument/2006/relationships/image" Target="../media/image33.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3.xml"/><Relationship Id="rId5" Type="http://schemas.openxmlformats.org/officeDocument/2006/relationships/image" Target="../media/image40.tmp"/><Relationship Id="rId4" Type="http://schemas.openxmlformats.org/officeDocument/2006/relationships/image" Target="../media/image39.tmp"/></Relationships>
</file>

<file path=ppt/slides/_rels/slide26.xml.rels><?xml version="1.0" encoding="UTF-8" standalone="yes"?>
<Relationships xmlns="http://schemas.openxmlformats.org/package/2006/relationships"><Relationship Id="rId3" Type="http://schemas.openxmlformats.org/officeDocument/2006/relationships/image" Target="../media/image42.tmp"/><Relationship Id="rId7" Type="http://schemas.openxmlformats.org/officeDocument/2006/relationships/image" Target="../media/image46.tmp"/><Relationship Id="rId2" Type="http://schemas.openxmlformats.org/officeDocument/2006/relationships/image" Target="../media/image41.tmp"/><Relationship Id="rId1" Type="http://schemas.openxmlformats.org/officeDocument/2006/relationships/slideLayout" Target="../slideLayouts/slideLayout3.xml"/><Relationship Id="rId6" Type="http://schemas.openxmlformats.org/officeDocument/2006/relationships/image" Target="../media/image45.tmp"/><Relationship Id="rId5" Type="http://schemas.openxmlformats.org/officeDocument/2006/relationships/image" Target="../media/image44.tmp"/><Relationship Id="rId4" Type="http://schemas.openxmlformats.org/officeDocument/2006/relationships/image" Target="../media/image43.tmp"/></Relationships>
</file>

<file path=ppt/slides/_rels/slide27.xml.rels><?xml version="1.0" encoding="UTF-8" standalone="yes"?>
<Relationships xmlns="http://schemas.openxmlformats.org/package/2006/relationships"><Relationship Id="rId3" Type="http://schemas.openxmlformats.org/officeDocument/2006/relationships/image" Target="../media/image48.tmp"/><Relationship Id="rId7" Type="http://schemas.openxmlformats.org/officeDocument/2006/relationships/image" Target="../media/image52.tmp"/><Relationship Id="rId2" Type="http://schemas.openxmlformats.org/officeDocument/2006/relationships/image" Target="../media/image47.tmp"/><Relationship Id="rId1" Type="http://schemas.openxmlformats.org/officeDocument/2006/relationships/slideLayout" Target="../slideLayouts/slideLayout3.xml"/><Relationship Id="rId6" Type="http://schemas.openxmlformats.org/officeDocument/2006/relationships/image" Target="../media/image51.tmp"/><Relationship Id="rId5" Type="http://schemas.openxmlformats.org/officeDocument/2006/relationships/image" Target="../media/image50.tmp"/><Relationship Id="rId4" Type="http://schemas.openxmlformats.org/officeDocument/2006/relationships/image" Target="../media/image49.tmp"/></Relationships>
</file>

<file path=ppt/slides/_rels/slide28.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3.xml"/><Relationship Id="rId4" Type="http://schemas.openxmlformats.org/officeDocument/2006/relationships/image" Target="../media/image55.tmp"/></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srcRect/>
          <a:stretch/>
        </p:blipFill>
        <p:spPr>
          <a:xfrm>
            <a:off x="5615189" y="965730"/>
            <a:ext cx="6364391" cy="4240275"/>
          </a:xfrm>
          <a:prstGeom prst="rect">
            <a:avLst/>
          </a:prstGeom>
          <a:noFill/>
        </p:spPr>
      </p:pic>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244699" y="1168401"/>
            <a:ext cx="7401059" cy="2387600"/>
          </a:xfrm>
          <a:noFill/>
        </p:spPr>
        <p:txBody>
          <a:bodyPr/>
          <a:lstStyle/>
          <a:p>
            <a:pPr algn="l"/>
            <a:r>
              <a:rPr lang="hu-HU" b="0" i="0" u="none" strike="noStrike" dirty="0" err="1">
                <a:solidFill>
                  <a:schemeClr val="bg1"/>
                </a:solidFill>
                <a:effectLst/>
                <a:latin typeface="Helvetica Neue"/>
                <a:hlinkClick r:id="rId4">
                  <a:extLst>
                    <a:ext uri="{A12FA001-AC4F-418D-AE19-62706E023703}">
                      <ahyp:hlinkClr xmlns:ahyp="http://schemas.microsoft.com/office/drawing/2018/hyperlinkcolor" val="tx"/>
                    </a:ext>
                  </a:extLst>
                </a:hlinkClick>
              </a:rPr>
              <a:t>Applied</a:t>
            </a:r>
            <a:r>
              <a:rPr lang="hu-HU" b="0" i="0" u="none" strike="noStrike" dirty="0">
                <a:solidFill>
                  <a:schemeClr val="bg1"/>
                </a:solidFill>
                <a:effectLst/>
                <a:latin typeface="Helvetica Neue"/>
                <a:hlinkClick r:id="rId4">
                  <a:extLst>
                    <a:ext uri="{A12FA001-AC4F-418D-AE19-62706E023703}">
                      <ahyp:hlinkClr xmlns:ahyp="http://schemas.microsoft.com/office/drawing/2018/hyperlinkcolor" val="tx"/>
                    </a:ext>
                  </a:extLst>
                </a:hlinkClick>
              </a:rPr>
              <a:t> Data</a:t>
            </a:r>
            <a:br>
              <a:rPr lang="hu-HU" b="0" i="0" u="none" strike="noStrike" dirty="0">
                <a:solidFill>
                  <a:schemeClr val="bg1"/>
                </a:solidFill>
                <a:effectLst/>
                <a:latin typeface="Helvetica Neue"/>
                <a:hlinkClick r:id="rId4">
                  <a:extLst>
                    <a:ext uri="{A12FA001-AC4F-418D-AE19-62706E023703}">
                      <ahyp:hlinkClr xmlns:ahyp="http://schemas.microsoft.com/office/drawing/2018/hyperlinkcolor" val="tx"/>
                    </a:ext>
                  </a:extLst>
                </a:hlinkClick>
              </a:rPr>
            </a:br>
            <a:r>
              <a:rPr lang="hu-HU" b="0" i="0" u="none" strike="noStrike" dirty="0">
                <a:solidFill>
                  <a:schemeClr val="bg1"/>
                </a:solidFill>
                <a:effectLst/>
                <a:latin typeface="Helvetica Neue"/>
                <a:hlinkClick r:id="rId4">
                  <a:extLst>
                    <a:ext uri="{A12FA001-AC4F-418D-AE19-62706E023703}">
                      <ahyp:hlinkClr xmlns:ahyp="http://schemas.microsoft.com/office/drawing/2018/hyperlinkcolor" val="tx"/>
                    </a:ext>
                  </a:extLst>
                </a:hlinkClick>
              </a:rPr>
              <a:t>Science </a:t>
            </a:r>
            <a:r>
              <a:rPr lang="hu-HU" b="0" i="0" u="none" strike="noStrike" dirty="0" err="1">
                <a:solidFill>
                  <a:schemeClr val="bg1"/>
                </a:solidFill>
                <a:effectLst/>
                <a:latin typeface="Helvetica Neue"/>
                <a:hlinkClick r:id="rId4">
                  <a:extLst>
                    <a:ext uri="{A12FA001-AC4F-418D-AE19-62706E023703}">
                      <ahyp:hlinkClr xmlns:ahyp="http://schemas.microsoft.com/office/drawing/2018/hyperlinkcolor" val="tx"/>
                    </a:ext>
                  </a:extLst>
                </a:hlinkClick>
              </a:rPr>
              <a:t>Capstone</a:t>
            </a:r>
            <a:br>
              <a:rPr lang="hu-HU" dirty="0">
                <a:solidFill>
                  <a:srgbClr val="0062E4"/>
                </a:solidFill>
                <a:latin typeface="Helvetica Neue"/>
              </a:rPr>
            </a:br>
            <a:endParaRPr lang="en-US" dirty="0"/>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244699" y="3731247"/>
            <a:ext cx="8780728" cy="1623920"/>
          </a:xfrm>
          <a:noFill/>
        </p:spPr>
        <p:txBody>
          <a:bodyPr>
            <a:normAutofit fontScale="92500" lnSpcReduction="10000"/>
          </a:bodyPr>
          <a:lstStyle/>
          <a:p>
            <a:pPr algn="l"/>
            <a:endParaRPr lang="hu-HU" dirty="0"/>
          </a:p>
          <a:p>
            <a:pPr algn="l"/>
            <a:endParaRPr lang="hu-HU" dirty="0"/>
          </a:p>
          <a:p>
            <a:pPr algn="l"/>
            <a:r>
              <a:rPr lang="hu-HU" dirty="0" err="1"/>
              <a:t>Zoltan</a:t>
            </a:r>
            <a:r>
              <a:rPr lang="hu-HU" dirty="0"/>
              <a:t> Csiki</a:t>
            </a:r>
          </a:p>
          <a:p>
            <a:pPr algn="l"/>
            <a:r>
              <a:rPr lang="hu-HU" dirty="0"/>
              <a:t>2024.12.27</a:t>
            </a:r>
            <a:endParaRPr lang="en-US" dirty="0"/>
          </a:p>
        </p:txBody>
      </p:sp>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3C48CD8-9CAC-CAF4-F00A-4D0DE8ED5E10}"/>
              </a:ext>
            </a:extLst>
          </p:cNvPr>
          <p:cNvSpPr>
            <a:spLocks noGrp="1"/>
          </p:cNvSpPr>
          <p:nvPr>
            <p:ph type="title"/>
          </p:nvPr>
        </p:nvSpPr>
        <p:spPr/>
        <p:txBody>
          <a:bodyPr/>
          <a:lstStyle/>
          <a:p>
            <a:r>
              <a:rPr lang="hu-HU" b="1" i="0" dirty="0">
                <a:effectLst/>
              </a:rPr>
              <a:t>EDA </a:t>
            </a:r>
            <a:r>
              <a:rPr lang="hu-HU" b="1" i="0" dirty="0" err="1">
                <a:effectLst/>
              </a:rPr>
              <a:t>with</a:t>
            </a:r>
            <a:r>
              <a:rPr lang="hu-HU" b="1" i="0" dirty="0">
                <a:effectLst/>
              </a:rPr>
              <a:t> </a:t>
            </a:r>
            <a:r>
              <a:rPr lang="hu-HU" b="1" i="0" dirty="0" err="1">
                <a:effectLst/>
              </a:rPr>
              <a:t>Visualization</a:t>
            </a:r>
            <a:r>
              <a:rPr lang="hu-HU" b="1" i="0" dirty="0">
                <a:effectLst/>
              </a:rPr>
              <a:t> 3</a:t>
            </a:r>
            <a:endParaRPr lang="hu-HU" dirty="0"/>
          </a:p>
        </p:txBody>
      </p:sp>
      <p:sp>
        <p:nvSpPr>
          <p:cNvPr id="3" name="Tartalom helye 2">
            <a:extLst>
              <a:ext uri="{FF2B5EF4-FFF2-40B4-BE49-F238E27FC236}">
                <a16:creationId xmlns:a16="http://schemas.microsoft.com/office/drawing/2014/main" id="{49F6E3EA-5B1C-CBFC-F744-424A5885E31E}"/>
              </a:ext>
            </a:extLst>
          </p:cNvPr>
          <p:cNvSpPr>
            <a:spLocks noGrp="1"/>
          </p:cNvSpPr>
          <p:nvPr>
            <p:ph sz="half" idx="1"/>
          </p:nvPr>
        </p:nvSpPr>
        <p:spPr>
          <a:xfrm>
            <a:off x="838199" y="1600200"/>
            <a:ext cx="10515599" cy="4572000"/>
          </a:xfrm>
        </p:spPr>
        <p:txBody>
          <a:bodyPr/>
          <a:lstStyle/>
          <a:p>
            <a:r>
              <a:rPr lang="hu-HU" b="1" i="0" dirty="0">
                <a:effectLst/>
                <a:latin typeface="system-ui"/>
              </a:rPr>
              <a:t>I v</a:t>
            </a:r>
            <a:r>
              <a:rPr lang="en-US" b="1" i="0" dirty="0" err="1">
                <a:effectLst/>
                <a:latin typeface="system-ui"/>
              </a:rPr>
              <a:t>isualize</a:t>
            </a:r>
            <a:r>
              <a:rPr lang="en-US" b="1" i="0" dirty="0">
                <a:effectLst/>
                <a:latin typeface="system-ui"/>
              </a:rPr>
              <a:t> the relationship between Payload Mass and Launch Site</a:t>
            </a:r>
            <a:r>
              <a:rPr lang="hu-HU" b="1" i="0" dirty="0">
                <a:effectLst/>
                <a:latin typeface="system-ui"/>
              </a:rPr>
              <a:t>:</a:t>
            </a:r>
            <a:endParaRPr lang="en-US" b="1" i="0" dirty="0">
              <a:effectLst/>
              <a:latin typeface="system-ui"/>
            </a:endParaRPr>
          </a:p>
          <a:p>
            <a:endParaRPr lang="hu-HU" dirty="0"/>
          </a:p>
          <a:p>
            <a:endParaRPr lang="hu-HU" dirty="0"/>
          </a:p>
          <a:p>
            <a:endParaRPr lang="hu-HU" dirty="0"/>
          </a:p>
          <a:p>
            <a:endParaRPr lang="hu-HU" dirty="0"/>
          </a:p>
          <a:p>
            <a:r>
              <a:rPr lang="hu-HU" b="1" i="0" dirty="0">
                <a:effectLst/>
                <a:latin typeface="system-ui"/>
              </a:rPr>
              <a:t>I v</a:t>
            </a:r>
            <a:r>
              <a:rPr lang="en-US" b="1" i="0" dirty="0" err="1">
                <a:effectLst/>
                <a:latin typeface="system-ui"/>
              </a:rPr>
              <a:t>isualize</a:t>
            </a:r>
            <a:r>
              <a:rPr lang="en-US" b="1" i="0" dirty="0">
                <a:effectLst/>
                <a:latin typeface="system-ui"/>
              </a:rPr>
              <a:t> the relationship between success rate of each orbit type</a:t>
            </a:r>
            <a:r>
              <a:rPr lang="hu-HU" b="1" i="0" dirty="0">
                <a:effectLst/>
                <a:latin typeface="system-ui"/>
              </a:rPr>
              <a:t>:</a:t>
            </a:r>
            <a:endParaRPr lang="en-US" b="1" i="0" dirty="0">
              <a:effectLst/>
              <a:latin typeface="system-ui"/>
            </a:endParaRPr>
          </a:p>
          <a:p>
            <a:endParaRPr lang="hu-HU" dirty="0"/>
          </a:p>
          <a:p>
            <a:endParaRPr lang="hu-HU" dirty="0"/>
          </a:p>
          <a:p>
            <a:endParaRPr lang="hu-HU" dirty="0"/>
          </a:p>
          <a:p>
            <a:endParaRPr lang="hu-HU" dirty="0"/>
          </a:p>
        </p:txBody>
      </p:sp>
      <p:pic>
        <p:nvPicPr>
          <p:cNvPr id="6" name="Kép 5">
            <a:extLst>
              <a:ext uri="{FF2B5EF4-FFF2-40B4-BE49-F238E27FC236}">
                <a16:creationId xmlns:a16="http://schemas.microsoft.com/office/drawing/2014/main" id="{7626BEE4-F602-D3B0-F894-4D00B96B6FFB}"/>
              </a:ext>
            </a:extLst>
          </p:cNvPr>
          <p:cNvPicPr>
            <a:picLocks noChangeAspect="1"/>
          </p:cNvPicPr>
          <p:nvPr/>
        </p:nvPicPr>
        <p:blipFill>
          <a:blip r:embed="rId2"/>
          <a:stretch>
            <a:fillRect/>
          </a:stretch>
        </p:blipFill>
        <p:spPr>
          <a:xfrm>
            <a:off x="838196" y="2070028"/>
            <a:ext cx="10515600" cy="2028130"/>
          </a:xfrm>
          <a:prstGeom prst="rect">
            <a:avLst/>
          </a:prstGeom>
        </p:spPr>
      </p:pic>
      <p:pic>
        <p:nvPicPr>
          <p:cNvPr id="8" name="Kép 7">
            <a:extLst>
              <a:ext uri="{FF2B5EF4-FFF2-40B4-BE49-F238E27FC236}">
                <a16:creationId xmlns:a16="http://schemas.microsoft.com/office/drawing/2014/main" id="{3E13804F-3EC9-F0EB-8132-61A443E1B88A}"/>
              </a:ext>
            </a:extLst>
          </p:cNvPr>
          <p:cNvPicPr>
            <a:picLocks noChangeAspect="1"/>
          </p:cNvPicPr>
          <p:nvPr/>
        </p:nvPicPr>
        <p:blipFill>
          <a:blip r:embed="rId3"/>
          <a:stretch>
            <a:fillRect/>
          </a:stretch>
        </p:blipFill>
        <p:spPr>
          <a:xfrm>
            <a:off x="1343280" y="4567986"/>
            <a:ext cx="2334938" cy="1780841"/>
          </a:xfrm>
          <a:prstGeom prst="rect">
            <a:avLst/>
          </a:prstGeom>
        </p:spPr>
      </p:pic>
    </p:spTree>
    <p:extLst>
      <p:ext uri="{BB962C8B-B14F-4D97-AF65-F5344CB8AC3E}">
        <p14:creationId xmlns:p14="http://schemas.microsoft.com/office/powerpoint/2010/main" val="4012749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F3A2CA8-E04F-7475-1896-2655E926DFB7}"/>
              </a:ext>
            </a:extLst>
          </p:cNvPr>
          <p:cNvSpPr>
            <a:spLocks noGrp="1"/>
          </p:cNvSpPr>
          <p:nvPr>
            <p:ph type="title"/>
          </p:nvPr>
        </p:nvSpPr>
        <p:spPr/>
        <p:txBody>
          <a:bodyPr/>
          <a:lstStyle/>
          <a:p>
            <a:r>
              <a:rPr lang="hu-HU" b="1" i="0" dirty="0">
                <a:effectLst/>
              </a:rPr>
              <a:t>EDA </a:t>
            </a:r>
            <a:r>
              <a:rPr lang="hu-HU" b="1" i="0" dirty="0" err="1">
                <a:effectLst/>
              </a:rPr>
              <a:t>with</a:t>
            </a:r>
            <a:r>
              <a:rPr lang="hu-HU" b="1" i="0" dirty="0">
                <a:effectLst/>
              </a:rPr>
              <a:t> </a:t>
            </a:r>
            <a:r>
              <a:rPr lang="hu-HU" b="1" i="0" dirty="0" err="1">
                <a:effectLst/>
              </a:rPr>
              <a:t>Visualization</a:t>
            </a:r>
            <a:r>
              <a:rPr lang="hu-HU" b="1" i="0" dirty="0">
                <a:effectLst/>
              </a:rPr>
              <a:t> 4</a:t>
            </a:r>
            <a:endParaRPr lang="hu-HU" dirty="0"/>
          </a:p>
        </p:txBody>
      </p:sp>
      <p:sp>
        <p:nvSpPr>
          <p:cNvPr id="3" name="Tartalom helye 2">
            <a:extLst>
              <a:ext uri="{FF2B5EF4-FFF2-40B4-BE49-F238E27FC236}">
                <a16:creationId xmlns:a16="http://schemas.microsoft.com/office/drawing/2014/main" id="{69A3DB11-9D23-A3A0-1169-F7AA1D3F7D29}"/>
              </a:ext>
            </a:extLst>
          </p:cNvPr>
          <p:cNvSpPr>
            <a:spLocks noGrp="1"/>
          </p:cNvSpPr>
          <p:nvPr>
            <p:ph sz="half" idx="1"/>
          </p:nvPr>
        </p:nvSpPr>
        <p:spPr>
          <a:xfrm>
            <a:off x="838199" y="1600200"/>
            <a:ext cx="10515599" cy="4572000"/>
          </a:xfrm>
        </p:spPr>
        <p:txBody>
          <a:bodyPr/>
          <a:lstStyle/>
          <a:p>
            <a:r>
              <a:rPr lang="hu-HU" b="1" i="0" dirty="0">
                <a:effectLst/>
                <a:latin typeface="system-ui"/>
              </a:rPr>
              <a:t>I v</a:t>
            </a:r>
            <a:r>
              <a:rPr lang="en-US" b="1" i="0" dirty="0" err="1">
                <a:effectLst/>
                <a:latin typeface="system-ui"/>
              </a:rPr>
              <a:t>isualize</a:t>
            </a:r>
            <a:r>
              <a:rPr lang="en-US" b="1" i="0" dirty="0">
                <a:effectLst/>
                <a:latin typeface="system-ui"/>
              </a:rPr>
              <a:t> the relationship between </a:t>
            </a:r>
            <a:r>
              <a:rPr lang="en-US" b="1" i="0" dirty="0" err="1">
                <a:effectLst/>
                <a:latin typeface="system-ui"/>
              </a:rPr>
              <a:t>FlightNumber</a:t>
            </a:r>
            <a:r>
              <a:rPr lang="en-US" b="1" i="0" dirty="0">
                <a:effectLst/>
                <a:latin typeface="system-ui"/>
              </a:rPr>
              <a:t> and Orbit type</a:t>
            </a:r>
            <a:r>
              <a:rPr lang="hu-HU" b="1" i="0" dirty="0">
                <a:effectLst/>
                <a:latin typeface="system-ui"/>
              </a:rPr>
              <a:t>:</a:t>
            </a:r>
            <a:endParaRPr lang="en-US" b="1" i="0" dirty="0">
              <a:effectLst/>
              <a:latin typeface="system-ui"/>
            </a:endParaRPr>
          </a:p>
          <a:p>
            <a:endParaRPr lang="hu-HU" dirty="0"/>
          </a:p>
          <a:p>
            <a:endParaRPr lang="hu-HU" dirty="0"/>
          </a:p>
          <a:p>
            <a:endParaRPr lang="hu-HU" dirty="0"/>
          </a:p>
          <a:p>
            <a:endParaRPr lang="hu-HU" dirty="0"/>
          </a:p>
          <a:p>
            <a:r>
              <a:rPr lang="hu-HU" b="1" i="0" dirty="0">
                <a:effectLst/>
                <a:latin typeface="system-ui"/>
              </a:rPr>
              <a:t>I v</a:t>
            </a:r>
            <a:r>
              <a:rPr lang="en-US" b="1" i="0" dirty="0" err="1">
                <a:effectLst/>
                <a:latin typeface="system-ui"/>
              </a:rPr>
              <a:t>isualize</a:t>
            </a:r>
            <a:r>
              <a:rPr lang="en-US" b="1" i="0" dirty="0">
                <a:effectLst/>
                <a:latin typeface="system-ui"/>
              </a:rPr>
              <a:t> the relationship between Payload Mass and Orbit type</a:t>
            </a:r>
            <a:r>
              <a:rPr lang="hu-HU" b="1" i="0" dirty="0">
                <a:effectLst/>
                <a:latin typeface="system-ui"/>
              </a:rPr>
              <a:t>:</a:t>
            </a:r>
            <a:endParaRPr lang="en-US" b="1" i="0" dirty="0">
              <a:effectLst/>
              <a:latin typeface="system-ui"/>
            </a:endParaRPr>
          </a:p>
          <a:p>
            <a:endParaRPr lang="hu-HU" dirty="0"/>
          </a:p>
          <a:p>
            <a:endParaRPr lang="hu-HU" dirty="0"/>
          </a:p>
          <a:p>
            <a:endParaRPr lang="hu-HU" dirty="0"/>
          </a:p>
          <a:p>
            <a:endParaRPr lang="hu-HU" dirty="0"/>
          </a:p>
          <a:p>
            <a:endParaRPr lang="hu-HU" dirty="0"/>
          </a:p>
        </p:txBody>
      </p:sp>
      <p:pic>
        <p:nvPicPr>
          <p:cNvPr id="6" name="Kép 5">
            <a:extLst>
              <a:ext uri="{FF2B5EF4-FFF2-40B4-BE49-F238E27FC236}">
                <a16:creationId xmlns:a16="http://schemas.microsoft.com/office/drawing/2014/main" id="{810DDE2D-FB6C-0E3E-DF34-A56370AB87E2}"/>
              </a:ext>
            </a:extLst>
          </p:cNvPr>
          <p:cNvPicPr>
            <a:picLocks noChangeAspect="1"/>
          </p:cNvPicPr>
          <p:nvPr/>
        </p:nvPicPr>
        <p:blipFill>
          <a:blip r:embed="rId2"/>
          <a:stretch>
            <a:fillRect/>
          </a:stretch>
        </p:blipFill>
        <p:spPr>
          <a:xfrm>
            <a:off x="838197" y="1985966"/>
            <a:ext cx="10515599" cy="2054497"/>
          </a:xfrm>
          <a:prstGeom prst="rect">
            <a:avLst/>
          </a:prstGeom>
        </p:spPr>
      </p:pic>
      <p:pic>
        <p:nvPicPr>
          <p:cNvPr id="8" name="Kép 7">
            <a:extLst>
              <a:ext uri="{FF2B5EF4-FFF2-40B4-BE49-F238E27FC236}">
                <a16:creationId xmlns:a16="http://schemas.microsoft.com/office/drawing/2014/main" id="{B9434C71-D6A0-157D-2F9F-F1D95E10742C}"/>
              </a:ext>
            </a:extLst>
          </p:cNvPr>
          <p:cNvPicPr>
            <a:picLocks noChangeAspect="1"/>
          </p:cNvPicPr>
          <p:nvPr/>
        </p:nvPicPr>
        <p:blipFill>
          <a:blip r:embed="rId3"/>
          <a:stretch>
            <a:fillRect/>
          </a:stretch>
        </p:blipFill>
        <p:spPr>
          <a:xfrm>
            <a:off x="752337" y="4604056"/>
            <a:ext cx="10515599" cy="2045743"/>
          </a:xfrm>
          <a:prstGeom prst="rect">
            <a:avLst/>
          </a:prstGeom>
        </p:spPr>
      </p:pic>
    </p:spTree>
    <p:extLst>
      <p:ext uri="{BB962C8B-B14F-4D97-AF65-F5344CB8AC3E}">
        <p14:creationId xmlns:p14="http://schemas.microsoft.com/office/powerpoint/2010/main" val="951644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B4FBB6-0800-57CD-C026-CA6A2918C741}"/>
              </a:ext>
            </a:extLst>
          </p:cNvPr>
          <p:cNvSpPr>
            <a:spLocks noGrp="1"/>
          </p:cNvSpPr>
          <p:nvPr>
            <p:ph type="title"/>
          </p:nvPr>
        </p:nvSpPr>
        <p:spPr/>
        <p:txBody>
          <a:bodyPr/>
          <a:lstStyle/>
          <a:p>
            <a:r>
              <a:rPr lang="hu-HU" b="1" i="0" dirty="0">
                <a:effectLst/>
              </a:rPr>
              <a:t>EDA </a:t>
            </a:r>
            <a:r>
              <a:rPr lang="hu-HU" b="1" i="0" dirty="0" err="1">
                <a:effectLst/>
              </a:rPr>
              <a:t>with</a:t>
            </a:r>
            <a:r>
              <a:rPr lang="hu-HU" b="1" i="0" dirty="0">
                <a:effectLst/>
              </a:rPr>
              <a:t> </a:t>
            </a:r>
            <a:r>
              <a:rPr lang="hu-HU" b="1" i="0" dirty="0" err="1">
                <a:effectLst/>
              </a:rPr>
              <a:t>Visualization</a:t>
            </a:r>
            <a:r>
              <a:rPr lang="hu-HU" b="1" i="0" dirty="0">
                <a:effectLst/>
              </a:rPr>
              <a:t> 5</a:t>
            </a:r>
            <a:endParaRPr lang="hu-HU" dirty="0"/>
          </a:p>
        </p:txBody>
      </p:sp>
      <p:sp>
        <p:nvSpPr>
          <p:cNvPr id="3" name="Tartalom helye 2">
            <a:extLst>
              <a:ext uri="{FF2B5EF4-FFF2-40B4-BE49-F238E27FC236}">
                <a16:creationId xmlns:a16="http://schemas.microsoft.com/office/drawing/2014/main" id="{C9BF24CB-57B2-4A58-5ECD-FEF535910DA5}"/>
              </a:ext>
            </a:extLst>
          </p:cNvPr>
          <p:cNvSpPr>
            <a:spLocks noGrp="1"/>
          </p:cNvSpPr>
          <p:nvPr>
            <p:ph sz="half" idx="1"/>
          </p:nvPr>
        </p:nvSpPr>
        <p:spPr>
          <a:xfrm>
            <a:off x="838200" y="1600200"/>
            <a:ext cx="10515600" cy="4572000"/>
          </a:xfrm>
        </p:spPr>
        <p:txBody>
          <a:bodyPr/>
          <a:lstStyle/>
          <a:p>
            <a:r>
              <a:rPr lang="hu-HU" b="1" i="0" dirty="0">
                <a:effectLst/>
                <a:latin typeface="system-ui"/>
              </a:rPr>
              <a:t>I v</a:t>
            </a:r>
            <a:r>
              <a:rPr lang="en-US" b="1" i="0" dirty="0" err="1">
                <a:effectLst/>
                <a:latin typeface="system-ui"/>
              </a:rPr>
              <a:t>isualize</a:t>
            </a:r>
            <a:r>
              <a:rPr lang="en-US" b="1" i="0" dirty="0">
                <a:effectLst/>
                <a:latin typeface="system-ui"/>
              </a:rPr>
              <a:t> the launch success yearly trend</a:t>
            </a:r>
            <a:r>
              <a:rPr lang="hu-HU" b="1" i="0" dirty="0">
                <a:effectLst/>
                <a:latin typeface="system-ui"/>
              </a:rPr>
              <a:t>:</a:t>
            </a:r>
            <a:endParaRPr lang="en-US" b="1" i="0" dirty="0">
              <a:effectLst/>
              <a:latin typeface="system-ui"/>
            </a:endParaRPr>
          </a:p>
          <a:p>
            <a:endParaRPr lang="hu-HU" dirty="0"/>
          </a:p>
          <a:p>
            <a:endParaRPr lang="hu-HU" dirty="0"/>
          </a:p>
          <a:p>
            <a:endParaRPr lang="hu-HU" dirty="0"/>
          </a:p>
          <a:p>
            <a:endParaRPr lang="hu-HU" dirty="0"/>
          </a:p>
          <a:p>
            <a:endParaRPr lang="hu-HU" dirty="0"/>
          </a:p>
          <a:p>
            <a:endParaRPr lang="hu-HU" dirty="0"/>
          </a:p>
          <a:p>
            <a:r>
              <a:rPr lang="en-US" b="1" dirty="0">
                <a:latin typeface="system-ui"/>
              </a:rPr>
              <a:t>I saved the processed data in a csv file.</a:t>
            </a:r>
            <a:endParaRPr lang="hu-HU" b="1" dirty="0">
              <a:latin typeface="system-ui"/>
            </a:endParaRPr>
          </a:p>
        </p:txBody>
      </p:sp>
      <p:pic>
        <p:nvPicPr>
          <p:cNvPr id="8" name="Kép 7">
            <a:extLst>
              <a:ext uri="{FF2B5EF4-FFF2-40B4-BE49-F238E27FC236}">
                <a16:creationId xmlns:a16="http://schemas.microsoft.com/office/drawing/2014/main" id="{3D2F9C82-53C9-AE50-6F07-9508793EA6DD}"/>
              </a:ext>
            </a:extLst>
          </p:cNvPr>
          <p:cNvPicPr>
            <a:picLocks noChangeAspect="1"/>
          </p:cNvPicPr>
          <p:nvPr/>
        </p:nvPicPr>
        <p:blipFill>
          <a:blip r:embed="rId2"/>
          <a:stretch>
            <a:fillRect/>
          </a:stretch>
        </p:blipFill>
        <p:spPr>
          <a:xfrm>
            <a:off x="838200" y="1980986"/>
            <a:ext cx="3622184" cy="2992510"/>
          </a:xfrm>
          <a:prstGeom prst="rect">
            <a:avLst/>
          </a:prstGeom>
        </p:spPr>
      </p:pic>
    </p:spTree>
    <p:extLst>
      <p:ext uri="{BB962C8B-B14F-4D97-AF65-F5344CB8AC3E}">
        <p14:creationId xmlns:p14="http://schemas.microsoft.com/office/powerpoint/2010/main" val="90901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A66F590-D217-D324-2234-02E2DE07A0FD}"/>
              </a:ext>
            </a:extLst>
          </p:cNvPr>
          <p:cNvSpPr>
            <a:spLocks noGrp="1"/>
          </p:cNvSpPr>
          <p:nvPr>
            <p:ph type="title"/>
          </p:nvPr>
        </p:nvSpPr>
        <p:spPr/>
        <p:txBody>
          <a:bodyPr/>
          <a:lstStyle/>
          <a:p>
            <a:pPr algn="l"/>
            <a:r>
              <a:rPr lang="hu-HU" b="1" i="0" dirty="0">
                <a:effectLst/>
              </a:rPr>
              <a:t>EDA </a:t>
            </a:r>
            <a:r>
              <a:rPr lang="hu-HU" b="1" i="0" dirty="0" err="1">
                <a:effectLst/>
              </a:rPr>
              <a:t>with</a:t>
            </a:r>
            <a:r>
              <a:rPr lang="hu-HU" b="1" i="0" dirty="0">
                <a:effectLst/>
              </a:rPr>
              <a:t> SQL 1</a:t>
            </a:r>
          </a:p>
        </p:txBody>
      </p:sp>
      <p:sp>
        <p:nvSpPr>
          <p:cNvPr id="3" name="Tartalom helye 2">
            <a:extLst>
              <a:ext uri="{FF2B5EF4-FFF2-40B4-BE49-F238E27FC236}">
                <a16:creationId xmlns:a16="http://schemas.microsoft.com/office/drawing/2014/main" id="{6E018A69-3C26-C79F-FB3C-52C97ED92231}"/>
              </a:ext>
            </a:extLst>
          </p:cNvPr>
          <p:cNvSpPr>
            <a:spLocks noGrp="1"/>
          </p:cNvSpPr>
          <p:nvPr>
            <p:ph sz="half" idx="1"/>
          </p:nvPr>
        </p:nvSpPr>
        <p:spPr>
          <a:xfrm>
            <a:off x="838199" y="1600200"/>
            <a:ext cx="10515599" cy="4572000"/>
          </a:xfrm>
        </p:spPr>
        <p:txBody>
          <a:bodyPr/>
          <a:lstStyle/>
          <a:p>
            <a:r>
              <a:rPr lang="en-US" dirty="0"/>
              <a:t>We can get accurate data from the database using SQL queries. I organized the CSV data into a data frame using Panadas. I got the following data from the data frame using queries</a:t>
            </a:r>
            <a:r>
              <a:rPr lang="hu-HU" dirty="0"/>
              <a:t>:</a:t>
            </a:r>
          </a:p>
          <a:p>
            <a:r>
              <a:rPr lang="en-US" sz="1050" b="1" i="0" dirty="0">
                <a:effectLst/>
                <a:latin typeface="system-ui"/>
              </a:rPr>
              <a:t>Display the names of the unique launch sites in the space mission</a:t>
            </a:r>
            <a:endParaRPr lang="hu-HU" sz="1050" b="1" i="0" dirty="0">
              <a:effectLst/>
              <a:latin typeface="system-ui"/>
            </a:endParaRPr>
          </a:p>
          <a:p>
            <a:endParaRPr lang="hu-HU" sz="1050" b="1" dirty="0">
              <a:latin typeface="system-ui"/>
            </a:endParaRPr>
          </a:p>
          <a:p>
            <a:endParaRPr lang="hu-HU" sz="1050" b="1" i="0" dirty="0">
              <a:effectLst/>
              <a:latin typeface="system-ui"/>
            </a:endParaRPr>
          </a:p>
          <a:p>
            <a:endParaRPr lang="hu-HU" sz="1050" b="1" dirty="0">
              <a:latin typeface="system-ui"/>
            </a:endParaRPr>
          </a:p>
          <a:p>
            <a:endParaRPr lang="hu-HU" sz="1050" b="1" i="0" dirty="0">
              <a:effectLst/>
              <a:latin typeface="system-ui"/>
            </a:endParaRPr>
          </a:p>
          <a:p>
            <a:endParaRPr lang="hu-HU" sz="1050" b="1" dirty="0">
              <a:latin typeface="system-ui"/>
            </a:endParaRPr>
          </a:p>
          <a:p>
            <a:endParaRPr lang="hu-HU" sz="1050" b="1" i="0" dirty="0">
              <a:effectLst/>
              <a:latin typeface="system-ui"/>
            </a:endParaRPr>
          </a:p>
          <a:p>
            <a:endParaRPr lang="en-US" sz="1050" b="1" i="0" dirty="0">
              <a:effectLst/>
              <a:latin typeface="system-ui"/>
            </a:endParaRPr>
          </a:p>
          <a:p>
            <a:endParaRPr lang="hu-HU" sz="1400" dirty="0"/>
          </a:p>
        </p:txBody>
      </p:sp>
      <p:pic>
        <p:nvPicPr>
          <p:cNvPr id="12" name="Kép 11">
            <a:extLst>
              <a:ext uri="{FF2B5EF4-FFF2-40B4-BE49-F238E27FC236}">
                <a16:creationId xmlns:a16="http://schemas.microsoft.com/office/drawing/2014/main" id="{BCDD2E9C-AC50-3804-971D-FECA378B7D14}"/>
              </a:ext>
            </a:extLst>
          </p:cNvPr>
          <p:cNvPicPr>
            <a:picLocks noChangeAspect="1"/>
          </p:cNvPicPr>
          <p:nvPr/>
        </p:nvPicPr>
        <p:blipFill>
          <a:blip r:embed="rId2"/>
          <a:stretch>
            <a:fillRect/>
          </a:stretch>
        </p:blipFill>
        <p:spPr>
          <a:xfrm>
            <a:off x="1172043" y="3197981"/>
            <a:ext cx="927148" cy="1466925"/>
          </a:xfrm>
          <a:prstGeom prst="rect">
            <a:avLst/>
          </a:prstGeom>
        </p:spPr>
      </p:pic>
    </p:spTree>
    <p:extLst>
      <p:ext uri="{BB962C8B-B14F-4D97-AF65-F5344CB8AC3E}">
        <p14:creationId xmlns:p14="http://schemas.microsoft.com/office/powerpoint/2010/main" val="169269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145B93A-CBA1-F01D-6B26-57C0CB0E3E10}"/>
              </a:ext>
            </a:extLst>
          </p:cNvPr>
          <p:cNvSpPr>
            <a:spLocks noGrp="1"/>
          </p:cNvSpPr>
          <p:nvPr>
            <p:ph type="title"/>
          </p:nvPr>
        </p:nvSpPr>
        <p:spPr/>
        <p:txBody>
          <a:bodyPr/>
          <a:lstStyle/>
          <a:p>
            <a:r>
              <a:rPr lang="hu-HU" b="1" i="0" dirty="0">
                <a:effectLst/>
              </a:rPr>
              <a:t>EDA </a:t>
            </a:r>
            <a:r>
              <a:rPr lang="hu-HU" b="1" i="0" dirty="0" err="1">
                <a:effectLst/>
              </a:rPr>
              <a:t>with</a:t>
            </a:r>
            <a:r>
              <a:rPr lang="hu-HU" b="1" i="0" dirty="0">
                <a:effectLst/>
              </a:rPr>
              <a:t> SQL 2</a:t>
            </a:r>
            <a:endParaRPr lang="hu-HU" dirty="0"/>
          </a:p>
        </p:txBody>
      </p:sp>
      <p:sp>
        <p:nvSpPr>
          <p:cNvPr id="3" name="Tartalom helye 2">
            <a:extLst>
              <a:ext uri="{FF2B5EF4-FFF2-40B4-BE49-F238E27FC236}">
                <a16:creationId xmlns:a16="http://schemas.microsoft.com/office/drawing/2014/main" id="{81A9E5A7-836D-826B-3C0D-CBA7656C189A}"/>
              </a:ext>
            </a:extLst>
          </p:cNvPr>
          <p:cNvSpPr>
            <a:spLocks noGrp="1"/>
          </p:cNvSpPr>
          <p:nvPr>
            <p:ph sz="half" idx="1"/>
          </p:nvPr>
        </p:nvSpPr>
        <p:spPr>
          <a:xfrm>
            <a:off x="838200" y="1600200"/>
            <a:ext cx="10515600" cy="4572000"/>
          </a:xfrm>
        </p:spPr>
        <p:txBody>
          <a:bodyPr/>
          <a:lstStyle/>
          <a:p>
            <a:pPr algn="l"/>
            <a:r>
              <a:rPr lang="en-US" sz="1050" b="1" i="0" dirty="0">
                <a:effectLst/>
                <a:latin typeface="system-ui"/>
              </a:rPr>
              <a:t>Display 5 records where launch sites begin with the string 'CCA’</a:t>
            </a:r>
          </a:p>
          <a:p>
            <a:endParaRPr lang="hu-HU" dirty="0"/>
          </a:p>
          <a:p>
            <a:endParaRPr lang="hu-HU" dirty="0"/>
          </a:p>
          <a:p>
            <a:endParaRPr lang="hu-HU" dirty="0"/>
          </a:p>
          <a:p>
            <a:r>
              <a:rPr lang="en-US" sz="1400" b="1" i="0" dirty="0">
                <a:effectLst/>
                <a:latin typeface="system-ui"/>
              </a:rPr>
              <a:t>Display the total payload mass carried by boosters launched by NASA (CRS)</a:t>
            </a:r>
          </a:p>
          <a:p>
            <a:endParaRPr lang="hu-HU" dirty="0"/>
          </a:p>
          <a:p>
            <a:r>
              <a:rPr lang="en-US" sz="1400" b="1" i="0" dirty="0">
                <a:effectLst/>
                <a:latin typeface="system-ui"/>
              </a:rPr>
              <a:t>Display average payload mass carried by booster version F9 v1.1</a:t>
            </a:r>
          </a:p>
          <a:p>
            <a:endParaRPr lang="hu-HU" dirty="0"/>
          </a:p>
          <a:p>
            <a:r>
              <a:rPr lang="en-US" sz="1400" b="1" i="0" dirty="0">
                <a:effectLst/>
                <a:latin typeface="system-ui"/>
              </a:rPr>
              <a:t>List the date when the first </a:t>
            </a:r>
            <a:r>
              <a:rPr lang="en-US" sz="1400" b="1" i="0" dirty="0" err="1">
                <a:effectLst/>
                <a:latin typeface="system-ui"/>
              </a:rPr>
              <a:t>succesful</a:t>
            </a:r>
            <a:r>
              <a:rPr lang="en-US" sz="1400" b="1" i="0" dirty="0">
                <a:effectLst/>
                <a:latin typeface="system-ui"/>
              </a:rPr>
              <a:t> landing outcome in ground pad was </a:t>
            </a:r>
            <a:r>
              <a:rPr lang="en-US" sz="1400" b="1" i="0" dirty="0" err="1">
                <a:effectLst/>
                <a:latin typeface="system-ui"/>
              </a:rPr>
              <a:t>acheived</a:t>
            </a:r>
            <a:r>
              <a:rPr lang="en-US" sz="1400" b="1" i="0" dirty="0">
                <a:effectLst/>
                <a:latin typeface="system-ui"/>
              </a:rPr>
              <a:t>.</a:t>
            </a:r>
          </a:p>
          <a:p>
            <a:endParaRPr lang="hu-HU" dirty="0"/>
          </a:p>
          <a:p>
            <a:endParaRPr lang="hu-HU" dirty="0"/>
          </a:p>
          <a:p>
            <a:endParaRPr lang="hu-HU" dirty="0"/>
          </a:p>
        </p:txBody>
      </p:sp>
      <p:pic>
        <p:nvPicPr>
          <p:cNvPr id="8" name="Kép 7">
            <a:extLst>
              <a:ext uri="{FF2B5EF4-FFF2-40B4-BE49-F238E27FC236}">
                <a16:creationId xmlns:a16="http://schemas.microsoft.com/office/drawing/2014/main" id="{DF2034FC-7349-C494-4646-A0A1B608D713}"/>
              </a:ext>
            </a:extLst>
          </p:cNvPr>
          <p:cNvPicPr>
            <a:picLocks noChangeAspect="1"/>
          </p:cNvPicPr>
          <p:nvPr/>
        </p:nvPicPr>
        <p:blipFill>
          <a:blip r:embed="rId2"/>
          <a:stretch>
            <a:fillRect/>
          </a:stretch>
        </p:blipFill>
        <p:spPr>
          <a:xfrm>
            <a:off x="838200" y="1808751"/>
            <a:ext cx="10515600" cy="1516003"/>
          </a:xfrm>
          <a:prstGeom prst="rect">
            <a:avLst/>
          </a:prstGeom>
        </p:spPr>
      </p:pic>
      <p:pic>
        <p:nvPicPr>
          <p:cNvPr id="10" name="Kép 9">
            <a:extLst>
              <a:ext uri="{FF2B5EF4-FFF2-40B4-BE49-F238E27FC236}">
                <a16:creationId xmlns:a16="http://schemas.microsoft.com/office/drawing/2014/main" id="{00B61F93-8D80-4012-6260-87BF77D5D2A7}"/>
              </a:ext>
            </a:extLst>
          </p:cNvPr>
          <p:cNvPicPr>
            <a:picLocks noChangeAspect="1"/>
          </p:cNvPicPr>
          <p:nvPr/>
        </p:nvPicPr>
        <p:blipFill>
          <a:blip r:embed="rId3"/>
          <a:stretch>
            <a:fillRect/>
          </a:stretch>
        </p:blipFill>
        <p:spPr>
          <a:xfrm>
            <a:off x="842493" y="3698905"/>
            <a:ext cx="1968601" cy="533427"/>
          </a:xfrm>
          <a:prstGeom prst="rect">
            <a:avLst/>
          </a:prstGeom>
        </p:spPr>
      </p:pic>
      <p:pic>
        <p:nvPicPr>
          <p:cNvPr id="12" name="Kép 11">
            <a:extLst>
              <a:ext uri="{FF2B5EF4-FFF2-40B4-BE49-F238E27FC236}">
                <a16:creationId xmlns:a16="http://schemas.microsoft.com/office/drawing/2014/main" id="{E70C2409-CA28-FE14-C6EB-D9C7A7D8A381}"/>
              </a:ext>
            </a:extLst>
          </p:cNvPr>
          <p:cNvPicPr>
            <a:picLocks noChangeAspect="1"/>
          </p:cNvPicPr>
          <p:nvPr/>
        </p:nvPicPr>
        <p:blipFill>
          <a:blip r:embed="rId4"/>
          <a:stretch>
            <a:fillRect/>
          </a:stretch>
        </p:blipFill>
        <p:spPr>
          <a:xfrm>
            <a:off x="838200" y="4559829"/>
            <a:ext cx="1778091" cy="533427"/>
          </a:xfrm>
          <a:prstGeom prst="rect">
            <a:avLst/>
          </a:prstGeom>
        </p:spPr>
      </p:pic>
      <p:pic>
        <p:nvPicPr>
          <p:cNvPr id="14" name="Kép 13">
            <a:extLst>
              <a:ext uri="{FF2B5EF4-FFF2-40B4-BE49-F238E27FC236}">
                <a16:creationId xmlns:a16="http://schemas.microsoft.com/office/drawing/2014/main" id="{FC01B4C1-7AE7-9845-39F8-BE901E42381B}"/>
              </a:ext>
            </a:extLst>
          </p:cNvPr>
          <p:cNvPicPr>
            <a:picLocks noChangeAspect="1"/>
          </p:cNvPicPr>
          <p:nvPr/>
        </p:nvPicPr>
        <p:blipFill>
          <a:blip r:embed="rId5"/>
          <a:stretch>
            <a:fillRect/>
          </a:stretch>
        </p:blipFill>
        <p:spPr>
          <a:xfrm>
            <a:off x="768346" y="5478655"/>
            <a:ext cx="958899" cy="571529"/>
          </a:xfrm>
          <a:prstGeom prst="rect">
            <a:avLst/>
          </a:prstGeom>
        </p:spPr>
      </p:pic>
    </p:spTree>
    <p:extLst>
      <p:ext uri="{BB962C8B-B14F-4D97-AF65-F5344CB8AC3E}">
        <p14:creationId xmlns:p14="http://schemas.microsoft.com/office/powerpoint/2010/main" val="297482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E8165B0-C31B-7479-AC12-90FC9B1FCE32}"/>
              </a:ext>
            </a:extLst>
          </p:cNvPr>
          <p:cNvSpPr>
            <a:spLocks noGrp="1"/>
          </p:cNvSpPr>
          <p:nvPr>
            <p:ph type="title"/>
          </p:nvPr>
        </p:nvSpPr>
        <p:spPr/>
        <p:txBody>
          <a:bodyPr/>
          <a:lstStyle/>
          <a:p>
            <a:r>
              <a:rPr lang="hu-HU" b="1" i="0" dirty="0">
                <a:effectLst/>
              </a:rPr>
              <a:t>EDA </a:t>
            </a:r>
            <a:r>
              <a:rPr lang="hu-HU" b="1" i="0" dirty="0" err="1">
                <a:effectLst/>
              </a:rPr>
              <a:t>with</a:t>
            </a:r>
            <a:r>
              <a:rPr lang="hu-HU" b="1" i="0" dirty="0">
                <a:effectLst/>
              </a:rPr>
              <a:t> SQL 3</a:t>
            </a:r>
            <a:endParaRPr lang="hu-HU" dirty="0"/>
          </a:p>
        </p:txBody>
      </p:sp>
      <p:sp>
        <p:nvSpPr>
          <p:cNvPr id="3" name="Tartalom helye 2">
            <a:extLst>
              <a:ext uri="{FF2B5EF4-FFF2-40B4-BE49-F238E27FC236}">
                <a16:creationId xmlns:a16="http://schemas.microsoft.com/office/drawing/2014/main" id="{AE1D3D49-9C88-8FF0-E29A-3DEAA508945A}"/>
              </a:ext>
            </a:extLst>
          </p:cNvPr>
          <p:cNvSpPr>
            <a:spLocks noGrp="1"/>
          </p:cNvSpPr>
          <p:nvPr>
            <p:ph sz="half" idx="1"/>
          </p:nvPr>
        </p:nvSpPr>
        <p:spPr>
          <a:xfrm>
            <a:off x="838200" y="1600200"/>
            <a:ext cx="10515600" cy="4572000"/>
          </a:xfrm>
        </p:spPr>
        <p:txBody>
          <a:bodyPr/>
          <a:lstStyle/>
          <a:p>
            <a:r>
              <a:rPr lang="en-US" sz="1400" b="1" i="0" dirty="0">
                <a:effectLst/>
                <a:latin typeface="system-ui"/>
              </a:rPr>
              <a:t>List the names of the boosters which have success in drone ship and have payload mass greater than 4000 but less than 6000</a:t>
            </a:r>
          </a:p>
          <a:p>
            <a:endParaRPr lang="hu-HU" dirty="0"/>
          </a:p>
          <a:p>
            <a:endParaRPr lang="hu-HU" dirty="0"/>
          </a:p>
          <a:p>
            <a:endParaRPr lang="hu-HU" sz="1400" b="1" i="0" dirty="0">
              <a:effectLst/>
              <a:latin typeface="system-ui"/>
            </a:endParaRPr>
          </a:p>
          <a:p>
            <a:r>
              <a:rPr lang="en-US" sz="1400" b="1" i="0" dirty="0">
                <a:effectLst/>
                <a:latin typeface="system-ui"/>
              </a:rPr>
              <a:t>List the total number of successful and failure mission outcomes</a:t>
            </a:r>
          </a:p>
          <a:p>
            <a:endParaRPr lang="hu-HU" dirty="0"/>
          </a:p>
          <a:p>
            <a:endParaRPr lang="hu-HU" dirty="0"/>
          </a:p>
          <a:p>
            <a:endParaRPr lang="hu-HU" dirty="0"/>
          </a:p>
          <a:p>
            <a:endParaRPr lang="hu-HU" dirty="0"/>
          </a:p>
          <a:p>
            <a:endParaRPr lang="hu-HU" dirty="0"/>
          </a:p>
        </p:txBody>
      </p:sp>
      <p:pic>
        <p:nvPicPr>
          <p:cNvPr id="6" name="Kép 5">
            <a:extLst>
              <a:ext uri="{FF2B5EF4-FFF2-40B4-BE49-F238E27FC236}">
                <a16:creationId xmlns:a16="http://schemas.microsoft.com/office/drawing/2014/main" id="{17A983CD-B886-74E0-D132-2A357D84B682}"/>
              </a:ext>
            </a:extLst>
          </p:cNvPr>
          <p:cNvPicPr>
            <a:picLocks noChangeAspect="1"/>
          </p:cNvPicPr>
          <p:nvPr/>
        </p:nvPicPr>
        <p:blipFill>
          <a:blip r:embed="rId2"/>
          <a:stretch>
            <a:fillRect/>
          </a:stretch>
        </p:blipFill>
        <p:spPr>
          <a:xfrm>
            <a:off x="838200" y="1795405"/>
            <a:ext cx="1219263" cy="1130358"/>
          </a:xfrm>
          <a:prstGeom prst="rect">
            <a:avLst/>
          </a:prstGeom>
        </p:spPr>
      </p:pic>
      <p:pic>
        <p:nvPicPr>
          <p:cNvPr id="8" name="Kép 7">
            <a:extLst>
              <a:ext uri="{FF2B5EF4-FFF2-40B4-BE49-F238E27FC236}">
                <a16:creationId xmlns:a16="http://schemas.microsoft.com/office/drawing/2014/main" id="{BC37E940-D523-F45E-8554-05530591A9FC}"/>
              </a:ext>
            </a:extLst>
          </p:cNvPr>
          <p:cNvPicPr>
            <a:picLocks noChangeAspect="1"/>
          </p:cNvPicPr>
          <p:nvPr/>
        </p:nvPicPr>
        <p:blipFill>
          <a:blip r:embed="rId3"/>
          <a:stretch>
            <a:fillRect/>
          </a:stretch>
        </p:blipFill>
        <p:spPr>
          <a:xfrm>
            <a:off x="838200" y="3630631"/>
            <a:ext cx="2454499" cy="1377344"/>
          </a:xfrm>
          <a:prstGeom prst="rect">
            <a:avLst/>
          </a:prstGeom>
        </p:spPr>
      </p:pic>
    </p:spTree>
    <p:extLst>
      <p:ext uri="{BB962C8B-B14F-4D97-AF65-F5344CB8AC3E}">
        <p14:creationId xmlns:p14="http://schemas.microsoft.com/office/powerpoint/2010/main" val="377815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39E6ED7-8B61-DD0B-CA9B-D9D7BFBBF643}"/>
              </a:ext>
            </a:extLst>
          </p:cNvPr>
          <p:cNvSpPr>
            <a:spLocks noGrp="1"/>
          </p:cNvSpPr>
          <p:nvPr>
            <p:ph type="title"/>
          </p:nvPr>
        </p:nvSpPr>
        <p:spPr/>
        <p:txBody>
          <a:bodyPr/>
          <a:lstStyle/>
          <a:p>
            <a:r>
              <a:rPr lang="hu-HU" b="1" i="0" dirty="0">
                <a:effectLst/>
              </a:rPr>
              <a:t>EDA </a:t>
            </a:r>
            <a:r>
              <a:rPr lang="hu-HU" b="1" i="0" dirty="0" err="1">
                <a:effectLst/>
              </a:rPr>
              <a:t>with</a:t>
            </a:r>
            <a:r>
              <a:rPr lang="hu-HU" b="1" i="0" dirty="0">
                <a:effectLst/>
              </a:rPr>
              <a:t> SQL 4</a:t>
            </a:r>
            <a:endParaRPr lang="hu-HU" dirty="0"/>
          </a:p>
        </p:txBody>
      </p:sp>
      <p:sp>
        <p:nvSpPr>
          <p:cNvPr id="3" name="Tartalom helye 2">
            <a:extLst>
              <a:ext uri="{FF2B5EF4-FFF2-40B4-BE49-F238E27FC236}">
                <a16:creationId xmlns:a16="http://schemas.microsoft.com/office/drawing/2014/main" id="{AEF98E4D-1691-0C93-BA00-132C362A798C}"/>
              </a:ext>
            </a:extLst>
          </p:cNvPr>
          <p:cNvSpPr>
            <a:spLocks noGrp="1"/>
          </p:cNvSpPr>
          <p:nvPr>
            <p:ph sz="half" idx="1"/>
          </p:nvPr>
        </p:nvSpPr>
        <p:spPr>
          <a:xfrm>
            <a:off x="838199" y="1600200"/>
            <a:ext cx="10515599" cy="4572000"/>
          </a:xfrm>
        </p:spPr>
        <p:txBody>
          <a:bodyPr/>
          <a:lstStyle/>
          <a:p>
            <a:r>
              <a:rPr lang="en-US" sz="1400" b="1" i="0" dirty="0">
                <a:effectLst/>
                <a:latin typeface="system-ui"/>
              </a:rPr>
              <a:t>List the names of the </a:t>
            </a:r>
            <a:r>
              <a:rPr lang="en-US" sz="1400" b="1" i="0" dirty="0" err="1">
                <a:effectLst/>
                <a:latin typeface="system-ui"/>
              </a:rPr>
              <a:t>booster_versions</a:t>
            </a:r>
            <a:r>
              <a:rPr lang="en-US" sz="1400" b="1" i="0" dirty="0">
                <a:effectLst/>
                <a:latin typeface="system-ui"/>
              </a:rPr>
              <a:t> which have carried the maximum payload mass. Use a subquery</a:t>
            </a:r>
          </a:p>
          <a:p>
            <a:endParaRPr lang="hu-HU" dirty="0"/>
          </a:p>
          <a:p>
            <a:endParaRPr lang="hu-HU" dirty="0"/>
          </a:p>
          <a:p>
            <a:endParaRPr lang="hu-HU" dirty="0"/>
          </a:p>
          <a:p>
            <a:endParaRPr lang="hu-HU" dirty="0"/>
          </a:p>
          <a:p>
            <a:endParaRPr lang="hu-HU" dirty="0"/>
          </a:p>
          <a:p>
            <a:endParaRPr lang="hu-HU" dirty="0"/>
          </a:p>
          <a:p>
            <a:endParaRPr lang="hu-HU" dirty="0"/>
          </a:p>
          <a:p>
            <a:endParaRPr lang="hu-HU" dirty="0"/>
          </a:p>
        </p:txBody>
      </p:sp>
      <p:pic>
        <p:nvPicPr>
          <p:cNvPr id="6" name="Kép 5">
            <a:extLst>
              <a:ext uri="{FF2B5EF4-FFF2-40B4-BE49-F238E27FC236}">
                <a16:creationId xmlns:a16="http://schemas.microsoft.com/office/drawing/2014/main" id="{8AF0CEC6-4806-2925-2D10-B1BAFF93554D}"/>
              </a:ext>
            </a:extLst>
          </p:cNvPr>
          <p:cNvPicPr>
            <a:picLocks noChangeAspect="1"/>
          </p:cNvPicPr>
          <p:nvPr/>
        </p:nvPicPr>
        <p:blipFill>
          <a:blip r:embed="rId2"/>
          <a:stretch>
            <a:fillRect/>
          </a:stretch>
        </p:blipFill>
        <p:spPr>
          <a:xfrm>
            <a:off x="969821" y="1863045"/>
            <a:ext cx="1168460" cy="3810196"/>
          </a:xfrm>
          <a:prstGeom prst="rect">
            <a:avLst/>
          </a:prstGeom>
        </p:spPr>
      </p:pic>
    </p:spTree>
    <p:extLst>
      <p:ext uri="{BB962C8B-B14F-4D97-AF65-F5344CB8AC3E}">
        <p14:creationId xmlns:p14="http://schemas.microsoft.com/office/powerpoint/2010/main" val="1976679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52887C-00C8-33DF-3AB4-9D3B98CCAAB6}"/>
              </a:ext>
            </a:extLst>
          </p:cNvPr>
          <p:cNvSpPr>
            <a:spLocks noGrp="1"/>
          </p:cNvSpPr>
          <p:nvPr>
            <p:ph type="title"/>
          </p:nvPr>
        </p:nvSpPr>
        <p:spPr/>
        <p:txBody>
          <a:bodyPr/>
          <a:lstStyle/>
          <a:p>
            <a:r>
              <a:rPr lang="hu-HU" b="1" i="0" dirty="0">
                <a:effectLst/>
              </a:rPr>
              <a:t>EDA </a:t>
            </a:r>
            <a:r>
              <a:rPr lang="hu-HU" b="1" i="0" dirty="0" err="1">
                <a:effectLst/>
              </a:rPr>
              <a:t>with</a:t>
            </a:r>
            <a:r>
              <a:rPr lang="hu-HU" b="1" i="0" dirty="0">
                <a:effectLst/>
              </a:rPr>
              <a:t> SQL 5</a:t>
            </a:r>
            <a:endParaRPr lang="hu-HU" dirty="0"/>
          </a:p>
        </p:txBody>
      </p:sp>
      <p:sp>
        <p:nvSpPr>
          <p:cNvPr id="3" name="Tartalom helye 2">
            <a:extLst>
              <a:ext uri="{FF2B5EF4-FFF2-40B4-BE49-F238E27FC236}">
                <a16:creationId xmlns:a16="http://schemas.microsoft.com/office/drawing/2014/main" id="{5851AA47-601C-2379-0119-595FEF628528}"/>
              </a:ext>
            </a:extLst>
          </p:cNvPr>
          <p:cNvSpPr>
            <a:spLocks noGrp="1"/>
          </p:cNvSpPr>
          <p:nvPr>
            <p:ph sz="half" idx="1"/>
          </p:nvPr>
        </p:nvSpPr>
        <p:spPr>
          <a:xfrm>
            <a:off x="838199" y="1600200"/>
            <a:ext cx="10515599" cy="4572000"/>
          </a:xfrm>
        </p:spPr>
        <p:txBody>
          <a:bodyPr/>
          <a:lstStyle/>
          <a:p>
            <a:r>
              <a:rPr lang="en-US" sz="1400" b="1" i="0" dirty="0">
                <a:effectLst/>
                <a:latin typeface="system-ui"/>
              </a:rPr>
              <a:t>List the records which will display the month names, failure </a:t>
            </a:r>
            <a:r>
              <a:rPr lang="en-US" sz="1400" b="1" i="0" dirty="0" err="1">
                <a:effectLst/>
                <a:latin typeface="system-ui"/>
              </a:rPr>
              <a:t>landing_outcomes</a:t>
            </a:r>
            <a:r>
              <a:rPr lang="en-US" sz="1400" b="1" i="0" dirty="0">
                <a:effectLst/>
                <a:latin typeface="system-ui"/>
              </a:rPr>
              <a:t> in drone ship ,booster versions, </a:t>
            </a:r>
            <a:r>
              <a:rPr lang="en-US" sz="1400" b="1" i="0" dirty="0" err="1">
                <a:effectLst/>
                <a:latin typeface="system-ui"/>
              </a:rPr>
              <a:t>launch_site</a:t>
            </a:r>
            <a:r>
              <a:rPr lang="en-US" sz="1400" b="1" i="0" dirty="0">
                <a:effectLst/>
                <a:latin typeface="system-ui"/>
              </a:rPr>
              <a:t> for the months in year 2015.</a:t>
            </a:r>
            <a:endParaRPr lang="hu-HU" sz="1400" b="1" i="0" dirty="0">
              <a:effectLst/>
              <a:latin typeface="system-ui"/>
            </a:endParaRPr>
          </a:p>
          <a:p>
            <a:endParaRPr lang="hu-HU" sz="1400" b="1" dirty="0">
              <a:latin typeface="system-ui"/>
            </a:endParaRPr>
          </a:p>
          <a:p>
            <a:endParaRPr lang="hu-HU" sz="1400" b="1" i="0" dirty="0">
              <a:effectLst/>
              <a:latin typeface="system-ui"/>
            </a:endParaRPr>
          </a:p>
          <a:p>
            <a:endParaRPr lang="hu-HU" sz="1400" b="1" dirty="0">
              <a:latin typeface="system-ui"/>
            </a:endParaRPr>
          </a:p>
          <a:p>
            <a:endParaRPr lang="hu-HU" sz="1400" b="1" i="0" dirty="0">
              <a:effectLst/>
              <a:latin typeface="system-ui"/>
            </a:endParaRPr>
          </a:p>
          <a:p>
            <a:r>
              <a:rPr lang="en-US" sz="1050" b="1" i="0" dirty="0">
                <a:effectLst/>
                <a:latin typeface="system-ui"/>
              </a:rPr>
              <a:t>Rank the count of landing outcomes (such as Failure (drone ship) or Success (ground pad)) between the date 2010-06-04 and 2017-03-20, in descending order.</a:t>
            </a:r>
          </a:p>
          <a:p>
            <a:endParaRPr lang="hu-HU" sz="1400" b="1" dirty="0">
              <a:latin typeface="system-ui"/>
            </a:endParaRPr>
          </a:p>
          <a:p>
            <a:endParaRPr lang="hu-HU" sz="1400" b="1" i="0" dirty="0">
              <a:effectLst/>
              <a:latin typeface="system-ui"/>
            </a:endParaRPr>
          </a:p>
          <a:p>
            <a:endParaRPr lang="en-US" sz="1400" b="1" i="0" dirty="0">
              <a:effectLst/>
              <a:latin typeface="system-ui"/>
            </a:endParaRPr>
          </a:p>
          <a:p>
            <a:endParaRPr lang="hu-HU" dirty="0"/>
          </a:p>
        </p:txBody>
      </p:sp>
      <p:pic>
        <p:nvPicPr>
          <p:cNvPr id="6" name="Kép 5">
            <a:extLst>
              <a:ext uri="{FF2B5EF4-FFF2-40B4-BE49-F238E27FC236}">
                <a16:creationId xmlns:a16="http://schemas.microsoft.com/office/drawing/2014/main" id="{9F9B8463-3E60-3A40-4230-BE37D478E1EC}"/>
              </a:ext>
            </a:extLst>
          </p:cNvPr>
          <p:cNvPicPr>
            <a:picLocks noChangeAspect="1"/>
          </p:cNvPicPr>
          <p:nvPr/>
        </p:nvPicPr>
        <p:blipFill>
          <a:blip r:embed="rId2"/>
          <a:stretch>
            <a:fillRect/>
          </a:stretch>
        </p:blipFill>
        <p:spPr>
          <a:xfrm>
            <a:off x="1155877" y="2089947"/>
            <a:ext cx="1990862" cy="1250730"/>
          </a:xfrm>
          <a:prstGeom prst="rect">
            <a:avLst/>
          </a:prstGeom>
        </p:spPr>
      </p:pic>
      <p:pic>
        <p:nvPicPr>
          <p:cNvPr id="8" name="Kép 7">
            <a:extLst>
              <a:ext uri="{FF2B5EF4-FFF2-40B4-BE49-F238E27FC236}">
                <a16:creationId xmlns:a16="http://schemas.microsoft.com/office/drawing/2014/main" id="{D6E4154B-96F3-3394-83D1-16D93A9B7843}"/>
              </a:ext>
            </a:extLst>
          </p:cNvPr>
          <p:cNvPicPr>
            <a:picLocks noChangeAspect="1"/>
          </p:cNvPicPr>
          <p:nvPr/>
        </p:nvPicPr>
        <p:blipFill>
          <a:blip r:embed="rId3"/>
          <a:stretch>
            <a:fillRect/>
          </a:stretch>
        </p:blipFill>
        <p:spPr>
          <a:xfrm>
            <a:off x="1155877" y="3664875"/>
            <a:ext cx="1990862" cy="2444918"/>
          </a:xfrm>
          <a:prstGeom prst="rect">
            <a:avLst/>
          </a:prstGeom>
        </p:spPr>
      </p:pic>
    </p:spTree>
    <p:extLst>
      <p:ext uri="{BB962C8B-B14F-4D97-AF65-F5344CB8AC3E}">
        <p14:creationId xmlns:p14="http://schemas.microsoft.com/office/powerpoint/2010/main" val="470362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ADCC94A-53BF-1B03-8347-5D5BB478FEB5}"/>
              </a:ext>
            </a:extLst>
          </p:cNvPr>
          <p:cNvSpPr>
            <a:spLocks noGrp="1"/>
          </p:cNvSpPr>
          <p:nvPr>
            <p:ph type="title"/>
          </p:nvPr>
        </p:nvSpPr>
        <p:spPr/>
        <p:txBody>
          <a:bodyPr/>
          <a:lstStyle/>
          <a:p>
            <a:r>
              <a:rPr lang="hu-HU" dirty="0" err="1"/>
              <a:t>Interactive</a:t>
            </a:r>
            <a:r>
              <a:rPr lang="hu-HU" dirty="0"/>
              <a:t> MAP </a:t>
            </a:r>
            <a:r>
              <a:rPr lang="hu-HU" dirty="0" err="1"/>
              <a:t>with</a:t>
            </a:r>
            <a:r>
              <a:rPr lang="hu-HU" dirty="0"/>
              <a:t> FOLIUM 1</a:t>
            </a:r>
          </a:p>
        </p:txBody>
      </p:sp>
      <p:sp>
        <p:nvSpPr>
          <p:cNvPr id="3" name="Tartalom helye 2">
            <a:extLst>
              <a:ext uri="{FF2B5EF4-FFF2-40B4-BE49-F238E27FC236}">
                <a16:creationId xmlns:a16="http://schemas.microsoft.com/office/drawing/2014/main" id="{1B80BA75-E39B-FC07-4517-0B542E4E78C6}"/>
              </a:ext>
            </a:extLst>
          </p:cNvPr>
          <p:cNvSpPr>
            <a:spLocks noGrp="1"/>
          </p:cNvSpPr>
          <p:nvPr>
            <p:ph sz="half" idx="1"/>
          </p:nvPr>
        </p:nvSpPr>
        <p:spPr>
          <a:xfrm>
            <a:off x="838199" y="1600200"/>
            <a:ext cx="10515599" cy="4572000"/>
          </a:xfrm>
        </p:spPr>
        <p:txBody>
          <a:bodyPr>
            <a:normAutofit/>
          </a:bodyPr>
          <a:lstStyle/>
          <a:p>
            <a:r>
              <a:rPr lang="hu-HU" dirty="0"/>
              <a:t>I</a:t>
            </a:r>
            <a:r>
              <a:rPr lang="en-US" dirty="0"/>
              <a:t>n this section, I will perform several interactive visual analyses using Folium. Using the data, I will :</a:t>
            </a:r>
            <a:endParaRPr lang="hu-HU" dirty="0"/>
          </a:p>
          <a:p>
            <a:pPr lvl="1"/>
            <a:r>
              <a:rPr lang="en-US" sz="1800" dirty="0"/>
              <a:t>mark the launch </a:t>
            </a:r>
            <a:r>
              <a:rPr lang="hu-HU" sz="1800" dirty="0"/>
              <a:t>site</a:t>
            </a:r>
            <a:r>
              <a:rPr lang="en-US" sz="1800" dirty="0"/>
              <a:t>s on the map</a:t>
            </a:r>
            <a:endParaRPr lang="hu-HU" sz="1800" dirty="0"/>
          </a:p>
          <a:p>
            <a:pPr lvl="1"/>
            <a:endParaRPr lang="hu-HU" sz="1800" dirty="0"/>
          </a:p>
          <a:p>
            <a:pPr lvl="1"/>
            <a:endParaRPr lang="hu-HU" sz="1800" dirty="0"/>
          </a:p>
          <a:p>
            <a:pPr lvl="1"/>
            <a:endParaRPr lang="hu-HU" sz="1800" dirty="0"/>
          </a:p>
          <a:p>
            <a:pPr lvl="1"/>
            <a:endParaRPr lang="hu-HU" sz="1800" dirty="0"/>
          </a:p>
          <a:p>
            <a:pPr lvl="1"/>
            <a:endParaRPr lang="hu-HU" sz="1800" dirty="0"/>
          </a:p>
          <a:p>
            <a:pPr lvl="1"/>
            <a:endParaRPr lang="hu-HU" sz="1800" dirty="0"/>
          </a:p>
          <a:p>
            <a:pPr lvl="1"/>
            <a:endParaRPr lang="hu-HU" sz="1800" dirty="0"/>
          </a:p>
        </p:txBody>
      </p:sp>
      <p:pic>
        <p:nvPicPr>
          <p:cNvPr id="5" name="Kép 4">
            <a:extLst>
              <a:ext uri="{FF2B5EF4-FFF2-40B4-BE49-F238E27FC236}">
                <a16:creationId xmlns:a16="http://schemas.microsoft.com/office/drawing/2014/main" id="{2BDF4377-71A9-3FB6-EC2C-17D6B5B06FCA}"/>
              </a:ext>
            </a:extLst>
          </p:cNvPr>
          <p:cNvPicPr>
            <a:picLocks noChangeAspect="1"/>
          </p:cNvPicPr>
          <p:nvPr/>
        </p:nvPicPr>
        <p:blipFill>
          <a:blip r:embed="rId2"/>
          <a:stretch>
            <a:fillRect/>
          </a:stretch>
        </p:blipFill>
        <p:spPr>
          <a:xfrm>
            <a:off x="1421866" y="2722285"/>
            <a:ext cx="7962539" cy="2124464"/>
          </a:xfrm>
          <a:prstGeom prst="rect">
            <a:avLst/>
          </a:prstGeom>
        </p:spPr>
      </p:pic>
    </p:spTree>
    <p:extLst>
      <p:ext uri="{BB962C8B-B14F-4D97-AF65-F5344CB8AC3E}">
        <p14:creationId xmlns:p14="http://schemas.microsoft.com/office/powerpoint/2010/main" val="172485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7A83173-D880-F19D-F1EA-A1AB3B095E6D}"/>
              </a:ext>
            </a:extLst>
          </p:cNvPr>
          <p:cNvSpPr>
            <a:spLocks noGrp="1"/>
          </p:cNvSpPr>
          <p:nvPr>
            <p:ph type="title"/>
          </p:nvPr>
        </p:nvSpPr>
        <p:spPr/>
        <p:txBody>
          <a:bodyPr/>
          <a:lstStyle/>
          <a:p>
            <a:r>
              <a:rPr lang="hu-HU" dirty="0" err="1"/>
              <a:t>Interactive</a:t>
            </a:r>
            <a:r>
              <a:rPr lang="hu-HU" dirty="0"/>
              <a:t> MAP </a:t>
            </a:r>
            <a:r>
              <a:rPr lang="hu-HU" dirty="0" err="1"/>
              <a:t>with</a:t>
            </a:r>
            <a:r>
              <a:rPr lang="hu-HU" dirty="0"/>
              <a:t> FOLIUM 2</a:t>
            </a:r>
          </a:p>
        </p:txBody>
      </p:sp>
      <p:sp>
        <p:nvSpPr>
          <p:cNvPr id="3" name="Tartalom helye 2">
            <a:extLst>
              <a:ext uri="{FF2B5EF4-FFF2-40B4-BE49-F238E27FC236}">
                <a16:creationId xmlns:a16="http://schemas.microsoft.com/office/drawing/2014/main" id="{49BC3A2B-511D-B7DB-E32C-2F5F42BD3BA3}"/>
              </a:ext>
            </a:extLst>
          </p:cNvPr>
          <p:cNvSpPr>
            <a:spLocks noGrp="1"/>
          </p:cNvSpPr>
          <p:nvPr>
            <p:ph sz="half" idx="1"/>
          </p:nvPr>
        </p:nvSpPr>
        <p:spPr>
          <a:xfrm>
            <a:off x="838200" y="1600200"/>
            <a:ext cx="10515600" cy="4572000"/>
          </a:xfrm>
        </p:spPr>
        <p:txBody>
          <a:bodyPr/>
          <a:lstStyle/>
          <a:p>
            <a:r>
              <a:rPr lang="en-US" sz="1800" dirty="0"/>
              <a:t>mark the successful/unsuccessful launches of each </a:t>
            </a:r>
            <a:r>
              <a:rPr lang="hu-HU" sz="1800" dirty="0"/>
              <a:t>site</a:t>
            </a:r>
            <a:r>
              <a:rPr lang="en-US" sz="1800" dirty="0"/>
              <a:t> on the map</a:t>
            </a:r>
            <a:endParaRPr lang="hu-HU" sz="1800" dirty="0"/>
          </a:p>
          <a:p>
            <a:endParaRPr lang="hu-HU" dirty="0"/>
          </a:p>
        </p:txBody>
      </p:sp>
      <p:pic>
        <p:nvPicPr>
          <p:cNvPr id="6" name="Kép 5">
            <a:extLst>
              <a:ext uri="{FF2B5EF4-FFF2-40B4-BE49-F238E27FC236}">
                <a16:creationId xmlns:a16="http://schemas.microsoft.com/office/drawing/2014/main" id="{918A025A-0AB0-CD32-463F-990300B2C503}"/>
              </a:ext>
            </a:extLst>
          </p:cNvPr>
          <p:cNvPicPr>
            <a:picLocks noChangeAspect="1"/>
          </p:cNvPicPr>
          <p:nvPr/>
        </p:nvPicPr>
        <p:blipFill>
          <a:blip r:embed="rId2"/>
          <a:stretch>
            <a:fillRect/>
          </a:stretch>
        </p:blipFill>
        <p:spPr>
          <a:xfrm>
            <a:off x="838200" y="1874062"/>
            <a:ext cx="3037905" cy="2531587"/>
          </a:xfrm>
          <a:prstGeom prst="rect">
            <a:avLst/>
          </a:prstGeom>
        </p:spPr>
      </p:pic>
      <p:pic>
        <p:nvPicPr>
          <p:cNvPr id="8" name="Kép 7">
            <a:extLst>
              <a:ext uri="{FF2B5EF4-FFF2-40B4-BE49-F238E27FC236}">
                <a16:creationId xmlns:a16="http://schemas.microsoft.com/office/drawing/2014/main" id="{32C66100-0C7C-00D4-8A2D-DDE2F17E0FA3}"/>
              </a:ext>
            </a:extLst>
          </p:cNvPr>
          <p:cNvPicPr>
            <a:picLocks noChangeAspect="1"/>
          </p:cNvPicPr>
          <p:nvPr/>
        </p:nvPicPr>
        <p:blipFill>
          <a:blip r:embed="rId3"/>
          <a:stretch>
            <a:fillRect/>
          </a:stretch>
        </p:blipFill>
        <p:spPr>
          <a:xfrm>
            <a:off x="3981810" y="1939848"/>
            <a:ext cx="2797028" cy="2465801"/>
          </a:xfrm>
          <a:prstGeom prst="rect">
            <a:avLst/>
          </a:prstGeom>
        </p:spPr>
      </p:pic>
      <p:pic>
        <p:nvPicPr>
          <p:cNvPr id="10" name="Kép 9">
            <a:extLst>
              <a:ext uri="{FF2B5EF4-FFF2-40B4-BE49-F238E27FC236}">
                <a16:creationId xmlns:a16="http://schemas.microsoft.com/office/drawing/2014/main" id="{CD7B911D-ECE6-5AE0-B18B-CCCF970D31D7}"/>
              </a:ext>
            </a:extLst>
          </p:cNvPr>
          <p:cNvPicPr>
            <a:picLocks noChangeAspect="1"/>
          </p:cNvPicPr>
          <p:nvPr/>
        </p:nvPicPr>
        <p:blipFill>
          <a:blip r:embed="rId4"/>
          <a:stretch>
            <a:fillRect/>
          </a:stretch>
        </p:blipFill>
        <p:spPr>
          <a:xfrm>
            <a:off x="6928834" y="1939848"/>
            <a:ext cx="3627549" cy="2474282"/>
          </a:xfrm>
          <a:prstGeom prst="rect">
            <a:avLst/>
          </a:prstGeom>
        </p:spPr>
      </p:pic>
    </p:spTree>
    <p:extLst>
      <p:ext uri="{BB962C8B-B14F-4D97-AF65-F5344CB8AC3E}">
        <p14:creationId xmlns:p14="http://schemas.microsoft.com/office/powerpoint/2010/main" val="2067440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OUTLINE</a:t>
            </a:r>
            <a:endParaRPr lang="en-US" dirty="0"/>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1811628" y="1589014"/>
            <a:ext cx="8688947" cy="4523410"/>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Executive Summary</a:t>
            </a:r>
          </a:p>
          <a:p>
            <a:r>
              <a:rPr lang="en-US" sz="1800" dirty="0"/>
              <a:t>Introduction</a:t>
            </a:r>
          </a:p>
          <a:p>
            <a:r>
              <a:rPr lang="en-US" sz="1800" dirty="0"/>
              <a:t>Methodology</a:t>
            </a:r>
          </a:p>
          <a:p>
            <a:r>
              <a:rPr lang="hu-HU" sz="1800" dirty="0"/>
              <a:t>Data </a:t>
            </a:r>
            <a:r>
              <a:rPr lang="hu-HU" sz="1800" dirty="0" err="1"/>
              <a:t>Collection</a:t>
            </a:r>
            <a:endParaRPr lang="en-US" sz="1800" dirty="0"/>
          </a:p>
          <a:p>
            <a:r>
              <a:rPr lang="hu-HU" sz="1800" dirty="0"/>
              <a:t>Data </a:t>
            </a:r>
            <a:r>
              <a:rPr lang="hu-HU" sz="1800" dirty="0" err="1"/>
              <a:t>Wrangling</a:t>
            </a:r>
            <a:endParaRPr lang="en-US" sz="1800" dirty="0"/>
          </a:p>
          <a:p>
            <a:r>
              <a:rPr lang="hu-HU" sz="1800" dirty="0"/>
              <a:t>EDA </a:t>
            </a:r>
            <a:r>
              <a:rPr lang="hu-HU" sz="1800" dirty="0" err="1"/>
              <a:t>with</a:t>
            </a:r>
            <a:r>
              <a:rPr lang="hu-HU" sz="1800" dirty="0"/>
              <a:t> </a:t>
            </a:r>
            <a:r>
              <a:rPr lang="hu-HU" sz="1800" dirty="0" err="1"/>
              <a:t>Visualization</a:t>
            </a:r>
            <a:r>
              <a:rPr lang="hu-HU" sz="1800" dirty="0"/>
              <a:t> 1-5</a:t>
            </a:r>
          </a:p>
          <a:p>
            <a:r>
              <a:rPr lang="hu-HU" sz="1800" dirty="0"/>
              <a:t>EDA </a:t>
            </a:r>
            <a:r>
              <a:rPr lang="hu-HU" sz="1800" dirty="0" err="1"/>
              <a:t>with</a:t>
            </a:r>
            <a:r>
              <a:rPr lang="hu-HU" sz="1800" dirty="0"/>
              <a:t> SQL 1-5</a:t>
            </a:r>
          </a:p>
          <a:p>
            <a:r>
              <a:rPr lang="hu-HU" sz="1800" dirty="0" err="1"/>
              <a:t>Interactive</a:t>
            </a:r>
            <a:r>
              <a:rPr lang="hu-HU" sz="1800" dirty="0"/>
              <a:t> Map </a:t>
            </a:r>
            <a:r>
              <a:rPr lang="hu-HU" sz="1800" dirty="0" err="1"/>
              <a:t>with</a:t>
            </a:r>
            <a:r>
              <a:rPr lang="hu-HU" sz="1800" dirty="0"/>
              <a:t> </a:t>
            </a:r>
            <a:r>
              <a:rPr lang="hu-HU" sz="1800" dirty="0" err="1"/>
              <a:t>Folium</a:t>
            </a:r>
            <a:r>
              <a:rPr lang="hu-HU" sz="1800" dirty="0"/>
              <a:t> 1-3</a:t>
            </a:r>
          </a:p>
          <a:p>
            <a:r>
              <a:rPr lang="hu-HU" sz="1800" dirty="0" err="1"/>
              <a:t>Plotly</a:t>
            </a:r>
            <a:r>
              <a:rPr lang="hu-HU" sz="1800" dirty="0"/>
              <a:t> DASH 1-3</a:t>
            </a:r>
          </a:p>
          <a:p>
            <a:r>
              <a:rPr lang="hu-HU" sz="1800" dirty="0" err="1"/>
              <a:t>Predective</a:t>
            </a:r>
            <a:r>
              <a:rPr lang="hu-HU" sz="1800" dirty="0"/>
              <a:t> </a:t>
            </a:r>
            <a:r>
              <a:rPr lang="hu-HU" sz="1800" dirty="0" err="1"/>
              <a:t>Analysis</a:t>
            </a:r>
            <a:r>
              <a:rPr lang="hu-HU" sz="1800" dirty="0"/>
              <a:t> (</a:t>
            </a:r>
            <a:r>
              <a:rPr lang="hu-HU" sz="1800" dirty="0" err="1"/>
              <a:t>Methodology+Steps</a:t>
            </a:r>
            <a:r>
              <a:rPr lang="hu-HU" sz="1800" dirty="0"/>
              <a:t>) 1-5</a:t>
            </a:r>
          </a:p>
          <a:p>
            <a:r>
              <a:rPr lang="hu-HU" sz="1800" dirty="0" err="1"/>
              <a:t>Results</a:t>
            </a:r>
            <a:endParaRPr lang="hu-HU" sz="1800"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5"/>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047C50E-0608-CAB9-EDE1-0300BA2A4D7E}"/>
              </a:ext>
            </a:extLst>
          </p:cNvPr>
          <p:cNvSpPr>
            <a:spLocks noGrp="1"/>
          </p:cNvSpPr>
          <p:nvPr>
            <p:ph type="title"/>
          </p:nvPr>
        </p:nvSpPr>
        <p:spPr/>
        <p:txBody>
          <a:bodyPr/>
          <a:lstStyle/>
          <a:p>
            <a:r>
              <a:rPr lang="hu-HU" dirty="0" err="1"/>
              <a:t>Interactive</a:t>
            </a:r>
            <a:r>
              <a:rPr lang="hu-HU" dirty="0"/>
              <a:t> MAP </a:t>
            </a:r>
            <a:r>
              <a:rPr lang="hu-HU" dirty="0" err="1"/>
              <a:t>with</a:t>
            </a:r>
            <a:r>
              <a:rPr lang="hu-HU" dirty="0"/>
              <a:t> FOLIUM 3</a:t>
            </a:r>
          </a:p>
        </p:txBody>
      </p:sp>
      <p:sp>
        <p:nvSpPr>
          <p:cNvPr id="3" name="Tartalom helye 2">
            <a:extLst>
              <a:ext uri="{FF2B5EF4-FFF2-40B4-BE49-F238E27FC236}">
                <a16:creationId xmlns:a16="http://schemas.microsoft.com/office/drawing/2014/main" id="{13035D28-24C6-55DE-0D68-54725F7219A7}"/>
              </a:ext>
            </a:extLst>
          </p:cNvPr>
          <p:cNvSpPr>
            <a:spLocks noGrp="1"/>
          </p:cNvSpPr>
          <p:nvPr>
            <p:ph sz="half" idx="1"/>
          </p:nvPr>
        </p:nvSpPr>
        <p:spPr>
          <a:xfrm>
            <a:off x="838199" y="1600200"/>
            <a:ext cx="10515599" cy="4572000"/>
          </a:xfrm>
        </p:spPr>
        <p:txBody>
          <a:bodyPr/>
          <a:lstStyle/>
          <a:p>
            <a:r>
              <a:rPr lang="en-US" sz="1800" dirty="0"/>
              <a:t>Calculate the distances between a launch site to its proximities</a:t>
            </a:r>
            <a:r>
              <a:rPr lang="hu-HU" sz="1800" dirty="0"/>
              <a:t>:</a:t>
            </a:r>
          </a:p>
        </p:txBody>
      </p:sp>
      <p:pic>
        <p:nvPicPr>
          <p:cNvPr id="6" name="Kép 5">
            <a:extLst>
              <a:ext uri="{FF2B5EF4-FFF2-40B4-BE49-F238E27FC236}">
                <a16:creationId xmlns:a16="http://schemas.microsoft.com/office/drawing/2014/main" id="{82F8D79A-CA27-6D88-F711-BF3C19EFB00A}"/>
              </a:ext>
            </a:extLst>
          </p:cNvPr>
          <p:cNvPicPr>
            <a:picLocks noChangeAspect="1"/>
          </p:cNvPicPr>
          <p:nvPr/>
        </p:nvPicPr>
        <p:blipFill>
          <a:blip r:embed="rId2"/>
          <a:stretch>
            <a:fillRect/>
          </a:stretch>
        </p:blipFill>
        <p:spPr>
          <a:xfrm>
            <a:off x="838197" y="1949374"/>
            <a:ext cx="2381521" cy="1849648"/>
          </a:xfrm>
          <a:prstGeom prst="rect">
            <a:avLst/>
          </a:prstGeom>
        </p:spPr>
      </p:pic>
      <p:pic>
        <p:nvPicPr>
          <p:cNvPr id="8" name="Kép 7">
            <a:extLst>
              <a:ext uri="{FF2B5EF4-FFF2-40B4-BE49-F238E27FC236}">
                <a16:creationId xmlns:a16="http://schemas.microsoft.com/office/drawing/2014/main" id="{2219E634-3939-49EA-4260-6A861727CA7A}"/>
              </a:ext>
            </a:extLst>
          </p:cNvPr>
          <p:cNvPicPr>
            <a:picLocks noChangeAspect="1"/>
          </p:cNvPicPr>
          <p:nvPr/>
        </p:nvPicPr>
        <p:blipFill>
          <a:blip r:embed="rId3"/>
          <a:stretch>
            <a:fillRect/>
          </a:stretch>
        </p:blipFill>
        <p:spPr>
          <a:xfrm>
            <a:off x="3670028" y="1946199"/>
            <a:ext cx="2249679" cy="1849648"/>
          </a:xfrm>
          <a:prstGeom prst="rect">
            <a:avLst/>
          </a:prstGeom>
        </p:spPr>
      </p:pic>
      <p:pic>
        <p:nvPicPr>
          <p:cNvPr id="10" name="Kép 9">
            <a:extLst>
              <a:ext uri="{FF2B5EF4-FFF2-40B4-BE49-F238E27FC236}">
                <a16:creationId xmlns:a16="http://schemas.microsoft.com/office/drawing/2014/main" id="{CAF952FA-851B-EB96-AA3C-A0237115220E}"/>
              </a:ext>
            </a:extLst>
          </p:cNvPr>
          <p:cNvPicPr>
            <a:picLocks noChangeAspect="1"/>
          </p:cNvPicPr>
          <p:nvPr/>
        </p:nvPicPr>
        <p:blipFill>
          <a:blip r:embed="rId4"/>
          <a:stretch>
            <a:fillRect/>
          </a:stretch>
        </p:blipFill>
        <p:spPr>
          <a:xfrm>
            <a:off x="6452315" y="1945528"/>
            <a:ext cx="2592829" cy="1850319"/>
          </a:xfrm>
          <a:prstGeom prst="rect">
            <a:avLst/>
          </a:prstGeom>
        </p:spPr>
      </p:pic>
    </p:spTree>
    <p:extLst>
      <p:ext uri="{BB962C8B-B14F-4D97-AF65-F5344CB8AC3E}">
        <p14:creationId xmlns:p14="http://schemas.microsoft.com/office/powerpoint/2010/main" val="410989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C05A0A7-CE2C-4CBB-30ED-F55CEA45C6D8}"/>
              </a:ext>
            </a:extLst>
          </p:cNvPr>
          <p:cNvSpPr>
            <a:spLocks noGrp="1"/>
          </p:cNvSpPr>
          <p:nvPr>
            <p:ph type="title"/>
          </p:nvPr>
        </p:nvSpPr>
        <p:spPr/>
        <p:txBody>
          <a:bodyPr/>
          <a:lstStyle/>
          <a:p>
            <a:r>
              <a:rPr lang="hu-HU" dirty="0"/>
              <a:t>PLOTLY DASH 1</a:t>
            </a:r>
          </a:p>
        </p:txBody>
      </p:sp>
      <p:sp>
        <p:nvSpPr>
          <p:cNvPr id="3" name="Tartalom helye 2">
            <a:extLst>
              <a:ext uri="{FF2B5EF4-FFF2-40B4-BE49-F238E27FC236}">
                <a16:creationId xmlns:a16="http://schemas.microsoft.com/office/drawing/2014/main" id="{ACD68CE1-2255-3F05-6C24-7F0E003CAAF4}"/>
              </a:ext>
            </a:extLst>
          </p:cNvPr>
          <p:cNvSpPr>
            <a:spLocks noGrp="1"/>
          </p:cNvSpPr>
          <p:nvPr>
            <p:ph sz="half" idx="1"/>
          </p:nvPr>
        </p:nvSpPr>
        <p:spPr>
          <a:xfrm>
            <a:off x="838200" y="1600200"/>
            <a:ext cx="10515600" cy="4572000"/>
          </a:xfrm>
        </p:spPr>
        <p:txBody>
          <a:bodyPr/>
          <a:lstStyle/>
          <a:p>
            <a:pPr algn="just"/>
            <a:r>
              <a:rPr lang="en-US" dirty="0"/>
              <a:t>In this section, I will be building a </a:t>
            </a:r>
            <a:r>
              <a:rPr lang="en-US" dirty="0" err="1"/>
              <a:t>Plotly</a:t>
            </a:r>
            <a:r>
              <a:rPr lang="en-US" dirty="0"/>
              <a:t> Dash app that can perform interactive visual analysis on SpaceX launch data</a:t>
            </a:r>
            <a:r>
              <a:rPr lang="hu-HU" dirty="0"/>
              <a:t> </a:t>
            </a:r>
            <a:r>
              <a:rPr lang="en-US" dirty="0"/>
              <a:t>in real time.</a:t>
            </a:r>
          </a:p>
          <a:p>
            <a:r>
              <a:rPr lang="en-US" dirty="0"/>
              <a:t>This dashboard app includes input components such as:</a:t>
            </a:r>
            <a:endParaRPr lang="hu-HU" dirty="0"/>
          </a:p>
          <a:p>
            <a:pPr lvl="1"/>
            <a:r>
              <a:rPr lang="en-US" sz="1600" dirty="0"/>
              <a:t>a drop-down list</a:t>
            </a:r>
          </a:p>
          <a:p>
            <a:pPr lvl="1"/>
            <a:r>
              <a:rPr lang="en-US" sz="1600" dirty="0"/>
              <a:t>a range slider</a:t>
            </a:r>
          </a:p>
          <a:p>
            <a:pPr lvl="1"/>
            <a:r>
              <a:rPr lang="en-US" sz="1600" dirty="0"/>
              <a:t>a pie chart</a:t>
            </a:r>
          </a:p>
          <a:p>
            <a:pPr lvl="1"/>
            <a:r>
              <a:rPr lang="en-US" sz="1600" dirty="0"/>
              <a:t>a scatter plot.</a:t>
            </a:r>
            <a:endParaRPr lang="hu-HU" sz="1600" dirty="0"/>
          </a:p>
        </p:txBody>
      </p:sp>
    </p:spTree>
    <p:extLst>
      <p:ext uri="{BB962C8B-B14F-4D97-AF65-F5344CB8AC3E}">
        <p14:creationId xmlns:p14="http://schemas.microsoft.com/office/powerpoint/2010/main" val="3780613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565700A-B040-BA64-EEA2-2A7DACC96C72}"/>
              </a:ext>
            </a:extLst>
          </p:cNvPr>
          <p:cNvSpPr>
            <a:spLocks noGrp="1"/>
          </p:cNvSpPr>
          <p:nvPr>
            <p:ph type="title"/>
          </p:nvPr>
        </p:nvSpPr>
        <p:spPr/>
        <p:txBody>
          <a:bodyPr/>
          <a:lstStyle/>
          <a:p>
            <a:r>
              <a:rPr lang="hu-HU" dirty="0"/>
              <a:t>PLOTLY DASH 2</a:t>
            </a:r>
          </a:p>
        </p:txBody>
      </p:sp>
      <p:sp>
        <p:nvSpPr>
          <p:cNvPr id="3" name="Tartalom helye 2">
            <a:extLst>
              <a:ext uri="{FF2B5EF4-FFF2-40B4-BE49-F238E27FC236}">
                <a16:creationId xmlns:a16="http://schemas.microsoft.com/office/drawing/2014/main" id="{09EDAA99-E8A8-0997-B8F9-F08254816C59}"/>
              </a:ext>
            </a:extLst>
          </p:cNvPr>
          <p:cNvSpPr>
            <a:spLocks noGrp="1"/>
          </p:cNvSpPr>
          <p:nvPr>
            <p:ph sz="half" idx="1"/>
          </p:nvPr>
        </p:nvSpPr>
        <p:spPr>
          <a:xfrm>
            <a:off x="838200" y="1600200"/>
            <a:ext cx="10515600" cy="4572000"/>
          </a:xfrm>
        </p:spPr>
        <p:txBody>
          <a:bodyPr>
            <a:normAutofit/>
          </a:bodyPr>
          <a:lstStyle/>
          <a:p>
            <a:r>
              <a:rPr lang="hu-HU" sz="2000" dirty="0" err="1"/>
              <a:t>Example</a:t>
            </a:r>
            <a:r>
              <a:rPr lang="hu-HU" sz="2000" dirty="0"/>
              <a:t> 1:</a:t>
            </a:r>
          </a:p>
        </p:txBody>
      </p:sp>
      <p:pic>
        <p:nvPicPr>
          <p:cNvPr id="6" name="Kép 5">
            <a:extLst>
              <a:ext uri="{FF2B5EF4-FFF2-40B4-BE49-F238E27FC236}">
                <a16:creationId xmlns:a16="http://schemas.microsoft.com/office/drawing/2014/main" id="{AECAB2B2-168B-41EC-5418-8E4F5C812D55}"/>
              </a:ext>
            </a:extLst>
          </p:cNvPr>
          <p:cNvPicPr>
            <a:picLocks noChangeAspect="1"/>
          </p:cNvPicPr>
          <p:nvPr/>
        </p:nvPicPr>
        <p:blipFill>
          <a:blip r:embed="rId2"/>
          <a:stretch>
            <a:fillRect/>
          </a:stretch>
        </p:blipFill>
        <p:spPr>
          <a:xfrm>
            <a:off x="807076" y="1911164"/>
            <a:ext cx="10186116" cy="4453601"/>
          </a:xfrm>
          <a:prstGeom prst="rect">
            <a:avLst/>
          </a:prstGeom>
        </p:spPr>
      </p:pic>
    </p:spTree>
    <p:extLst>
      <p:ext uri="{BB962C8B-B14F-4D97-AF65-F5344CB8AC3E}">
        <p14:creationId xmlns:p14="http://schemas.microsoft.com/office/powerpoint/2010/main" val="168280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61E327E-B3A3-7ABC-1D39-A03BC07E5CB7}"/>
              </a:ext>
            </a:extLst>
          </p:cNvPr>
          <p:cNvSpPr>
            <a:spLocks noGrp="1"/>
          </p:cNvSpPr>
          <p:nvPr>
            <p:ph type="title"/>
          </p:nvPr>
        </p:nvSpPr>
        <p:spPr/>
        <p:txBody>
          <a:bodyPr/>
          <a:lstStyle/>
          <a:p>
            <a:r>
              <a:rPr lang="hu-HU" dirty="0"/>
              <a:t>PLOTLY DASH 3</a:t>
            </a:r>
          </a:p>
        </p:txBody>
      </p:sp>
      <p:sp>
        <p:nvSpPr>
          <p:cNvPr id="3" name="Tartalom helye 2">
            <a:extLst>
              <a:ext uri="{FF2B5EF4-FFF2-40B4-BE49-F238E27FC236}">
                <a16:creationId xmlns:a16="http://schemas.microsoft.com/office/drawing/2014/main" id="{D9857BBC-F4F3-ACE1-06E7-EE7E9C6D038B}"/>
              </a:ext>
            </a:extLst>
          </p:cNvPr>
          <p:cNvSpPr>
            <a:spLocks noGrp="1"/>
          </p:cNvSpPr>
          <p:nvPr>
            <p:ph sz="half" idx="1"/>
          </p:nvPr>
        </p:nvSpPr>
        <p:spPr>
          <a:xfrm>
            <a:off x="838199" y="1600200"/>
            <a:ext cx="10515599" cy="4572000"/>
          </a:xfrm>
        </p:spPr>
        <p:txBody>
          <a:bodyPr/>
          <a:lstStyle/>
          <a:p>
            <a:r>
              <a:rPr lang="hu-HU" sz="2000" dirty="0" err="1"/>
              <a:t>Example</a:t>
            </a:r>
            <a:r>
              <a:rPr lang="hu-HU" sz="2000" dirty="0"/>
              <a:t> 2:</a:t>
            </a:r>
          </a:p>
          <a:p>
            <a:endParaRPr lang="hu-HU" dirty="0"/>
          </a:p>
        </p:txBody>
      </p:sp>
      <p:pic>
        <p:nvPicPr>
          <p:cNvPr id="6" name="Kép 5">
            <a:extLst>
              <a:ext uri="{FF2B5EF4-FFF2-40B4-BE49-F238E27FC236}">
                <a16:creationId xmlns:a16="http://schemas.microsoft.com/office/drawing/2014/main" id="{BE4C47CA-F963-F3C2-EC41-6756626A37C2}"/>
              </a:ext>
            </a:extLst>
          </p:cNvPr>
          <p:cNvPicPr>
            <a:picLocks noChangeAspect="1"/>
          </p:cNvPicPr>
          <p:nvPr/>
        </p:nvPicPr>
        <p:blipFill>
          <a:blip r:embed="rId2"/>
          <a:stretch>
            <a:fillRect/>
          </a:stretch>
        </p:blipFill>
        <p:spPr>
          <a:xfrm>
            <a:off x="1120462" y="1988662"/>
            <a:ext cx="10233336" cy="4621420"/>
          </a:xfrm>
          <a:prstGeom prst="rect">
            <a:avLst/>
          </a:prstGeom>
        </p:spPr>
      </p:pic>
    </p:spTree>
    <p:extLst>
      <p:ext uri="{BB962C8B-B14F-4D97-AF65-F5344CB8AC3E}">
        <p14:creationId xmlns:p14="http://schemas.microsoft.com/office/powerpoint/2010/main" val="146911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9541035-0570-C94C-EAC2-F936F78F0F30}"/>
              </a:ext>
            </a:extLst>
          </p:cNvPr>
          <p:cNvSpPr>
            <a:spLocks noGrp="1"/>
          </p:cNvSpPr>
          <p:nvPr>
            <p:ph type="title"/>
          </p:nvPr>
        </p:nvSpPr>
        <p:spPr/>
        <p:txBody>
          <a:bodyPr/>
          <a:lstStyle/>
          <a:p>
            <a:r>
              <a:rPr lang="hu-HU" dirty="0"/>
              <a:t>PREDICTIVE ANALYSIS 1</a:t>
            </a:r>
          </a:p>
        </p:txBody>
      </p:sp>
      <p:sp>
        <p:nvSpPr>
          <p:cNvPr id="3" name="Tartalom helye 2">
            <a:extLst>
              <a:ext uri="{FF2B5EF4-FFF2-40B4-BE49-F238E27FC236}">
                <a16:creationId xmlns:a16="http://schemas.microsoft.com/office/drawing/2014/main" id="{45C02F61-4B7F-D266-1734-E689DECAF8F5}"/>
              </a:ext>
            </a:extLst>
          </p:cNvPr>
          <p:cNvSpPr>
            <a:spLocks noGrp="1"/>
          </p:cNvSpPr>
          <p:nvPr>
            <p:ph sz="half" idx="1"/>
          </p:nvPr>
        </p:nvSpPr>
        <p:spPr>
          <a:xfrm>
            <a:off x="838199" y="1600200"/>
            <a:ext cx="10515599" cy="4572000"/>
          </a:xfrm>
        </p:spPr>
        <p:txBody>
          <a:bodyPr/>
          <a:lstStyle/>
          <a:p>
            <a:pPr algn="just"/>
            <a:r>
              <a:rPr lang="hu-HU" dirty="0"/>
              <a:t>The </a:t>
            </a:r>
            <a:r>
              <a:rPr lang="hu-HU" dirty="0" err="1"/>
              <a:t>methodology</a:t>
            </a:r>
            <a:r>
              <a:rPr lang="hu-HU" dirty="0"/>
              <a:t>:</a:t>
            </a:r>
          </a:p>
          <a:p>
            <a:pPr algn="just"/>
            <a:r>
              <a:rPr lang="en-US" sz="2400" dirty="0"/>
              <a:t>In this section, I built a machine learning pipeline to predict whether the first stage of the Falcon 9 will land successfully. This includes: preprocessing, which allows us to standardize our data, and </a:t>
            </a:r>
            <a:r>
              <a:rPr lang="en-US" sz="2400" dirty="0" err="1"/>
              <a:t>Train_test_split</a:t>
            </a:r>
            <a:r>
              <a:rPr lang="en-US" sz="2400" dirty="0"/>
              <a:t>, which allows us to split our data into training and testing data, train the model, and perform Grid Search execution, allowing us to find the hyperparameters that allow the best performance for a given algorithm.</a:t>
            </a:r>
            <a:endParaRPr lang="hu-HU" sz="2400" dirty="0"/>
          </a:p>
          <a:p>
            <a:pPr algn="just"/>
            <a:r>
              <a:rPr lang="hu-HU" dirty="0" err="1"/>
              <a:t>Steps</a:t>
            </a:r>
            <a:r>
              <a:rPr lang="hu-HU" dirty="0"/>
              <a:t>:</a:t>
            </a:r>
          </a:p>
          <a:p>
            <a:pPr algn="just"/>
            <a:r>
              <a:rPr lang="hu-HU" sz="1400" i="0" dirty="0" err="1">
                <a:effectLst/>
                <a:latin typeface="system-ui"/>
              </a:rPr>
              <a:t>Load</a:t>
            </a:r>
            <a:r>
              <a:rPr lang="hu-HU" sz="1400" i="0" dirty="0">
                <a:effectLst/>
                <a:latin typeface="system-ui"/>
              </a:rPr>
              <a:t> </a:t>
            </a:r>
            <a:r>
              <a:rPr lang="hu-HU" sz="1400" i="0" dirty="0" err="1">
                <a:effectLst/>
                <a:latin typeface="system-ui"/>
              </a:rPr>
              <a:t>the</a:t>
            </a:r>
            <a:r>
              <a:rPr lang="hu-HU" sz="1400" i="0" dirty="0">
                <a:effectLst/>
                <a:latin typeface="system-ui"/>
              </a:rPr>
              <a:t> </a:t>
            </a:r>
            <a:r>
              <a:rPr lang="hu-HU" sz="1400" i="0" dirty="0" err="1">
                <a:effectLst/>
                <a:latin typeface="system-ui"/>
              </a:rPr>
              <a:t>dataframe</a:t>
            </a:r>
            <a:r>
              <a:rPr lang="hu-HU" sz="1400" i="0" dirty="0">
                <a:effectLst/>
                <a:latin typeface="system-ui"/>
              </a:rPr>
              <a:t> </a:t>
            </a:r>
            <a:r>
              <a:rPr lang="hu-HU" sz="1400" i="0" dirty="0" err="1">
                <a:effectLst/>
                <a:latin typeface="system-ui"/>
              </a:rPr>
              <a:t>from</a:t>
            </a:r>
            <a:r>
              <a:rPr lang="hu-HU" sz="1400" i="0" dirty="0">
                <a:effectLst/>
                <a:latin typeface="system-ui"/>
              </a:rPr>
              <a:t> dataset_part_2.csv file.</a:t>
            </a:r>
          </a:p>
          <a:p>
            <a:pPr algn="just"/>
            <a:r>
              <a:rPr lang="hu-HU" sz="1400" dirty="0" err="1">
                <a:latin typeface="system-ui"/>
              </a:rPr>
              <a:t>Create</a:t>
            </a:r>
            <a:r>
              <a:rPr lang="hu-HU" sz="1400" dirty="0">
                <a:latin typeface="system-ui"/>
              </a:rPr>
              <a:t> a </a:t>
            </a:r>
            <a:r>
              <a:rPr lang="hu-HU" sz="1400" dirty="0" err="1">
                <a:latin typeface="system-ui"/>
              </a:rPr>
              <a:t>NumPy</a:t>
            </a:r>
            <a:r>
              <a:rPr lang="hu-HU" sz="1400" dirty="0">
                <a:latin typeface="system-ui"/>
              </a:rPr>
              <a:t> </a:t>
            </a:r>
            <a:r>
              <a:rPr lang="hu-HU" sz="1400" dirty="0" err="1">
                <a:latin typeface="system-ui"/>
              </a:rPr>
              <a:t>array</a:t>
            </a:r>
            <a:r>
              <a:rPr lang="hu-HU" sz="1400" dirty="0">
                <a:latin typeface="system-ui"/>
              </a:rPr>
              <a:t>:</a:t>
            </a:r>
          </a:p>
          <a:p>
            <a:pPr algn="just"/>
            <a:endParaRPr lang="hu-HU" dirty="0"/>
          </a:p>
        </p:txBody>
      </p:sp>
      <p:pic>
        <p:nvPicPr>
          <p:cNvPr id="6" name="Kép 5">
            <a:extLst>
              <a:ext uri="{FF2B5EF4-FFF2-40B4-BE49-F238E27FC236}">
                <a16:creationId xmlns:a16="http://schemas.microsoft.com/office/drawing/2014/main" id="{468B8762-265C-43B2-32D1-9F64E4FA47E9}"/>
              </a:ext>
            </a:extLst>
          </p:cNvPr>
          <p:cNvPicPr>
            <a:picLocks noChangeAspect="1"/>
          </p:cNvPicPr>
          <p:nvPr/>
        </p:nvPicPr>
        <p:blipFill>
          <a:blip r:embed="rId2"/>
          <a:stretch>
            <a:fillRect/>
          </a:stretch>
        </p:blipFill>
        <p:spPr>
          <a:xfrm>
            <a:off x="2928868" y="5337904"/>
            <a:ext cx="4560055" cy="834296"/>
          </a:xfrm>
          <a:prstGeom prst="rect">
            <a:avLst/>
          </a:prstGeom>
        </p:spPr>
      </p:pic>
    </p:spTree>
    <p:extLst>
      <p:ext uri="{BB962C8B-B14F-4D97-AF65-F5344CB8AC3E}">
        <p14:creationId xmlns:p14="http://schemas.microsoft.com/office/powerpoint/2010/main" val="98759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909BBA-C349-1FCC-FFAA-064ADBC5E87C}"/>
              </a:ext>
            </a:extLst>
          </p:cNvPr>
          <p:cNvSpPr>
            <a:spLocks noGrp="1"/>
          </p:cNvSpPr>
          <p:nvPr>
            <p:ph type="title"/>
          </p:nvPr>
        </p:nvSpPr>
        <p:spPr/>
        <p:txBody>
          <a:bodyPr/>
          <a:lstStyle/>
          <a:p>
            <a:r>
              <a:rPr lang="hu-HU" dirty="0"/>
              <a:t>PREDICTIVE ANALYSIS 2</a:t>
            </a:r>
          </a:p>
        </p:txBody>
      </p:sp>
      <p:sp>
        <p:nvSpPr>
          <p:cNvPr id="3" name="Tartalom helye 2">
            <a:extLst>
              <a:ext uri="{FF2B5EF4-FFF2-40B4-BE49-F238E27FC236}">
                <a16:creationId xmlns:a16="http://schemas.microsoft.com/office/drawing/2014/main" id="{20ABA62D-0B4B-04AC-D54B-3A0F32E30BAD}"/>
              </a:ext>
            </a:extLst>
          </p:cNvPr>
          <p:cNvSpPr>
            <a:spLocks noGrp="1"/>
          </p:cNvSpPr>
          <p:nvPr>
            <p:ph sz="half" idx="1"/>
          </p:nvPr>
        </p:nvSpPr>
        <p:spPr>
          <a:xfrm>
            <a:off x="838199" y="1600200"/>
            <a:ext cx="10515599" cy="4572000"/>
          </a:xfrm>
        </p:spPr>
        <p:txBody>
          <a:bodyPr/>
          <a:lstStyle/>
          <a:p>
            <a:r>
              <a:rPr lang="hu-HU" sz="1400" dirty="0" err="1">
                <a:latin typeface="system-ui"/>
              </a:rPr>
              <a:t>Standardize</a:t>
            </a:r>
            <a:r>
              <a:rPr lang="hu-HU" sz="1400" dirty="0">
                <a:latin typeface="system-ui"/>
              </a:rPr>
              <a:t> </a:t>
            </a:r>
            <a:r>
              <a:rPr lang="hu-HU" sz="1400" dirty="0" err="1">
                <a:latin typeface="system-ui"/>
              </a:rPr>
              <a:t>the</a:t>
            </a:r>
            <a:r>
              <a:rPr lang="hu-HU" sz="1400" dirty="0">
                <a:latin typeface="system-ui"/>
              </a:rPr>
              <a:t> </a:t>
            </a:r>
            <a:r>
              <a:rPr lang="hu-HU" sz="1400" dirty="0" err="1">
                <a:latin typeface="system-ui"/>
              </a:rPr>
              <a:t>data</a:t>
            </a:r>
            <a:r>
              <a:rPr lang="hu-HU" sz="1400" dirty="0">
                <a:latin typeface="system-ui"/>
              </a:rPr>
              <a:t>:</a:t>
            </a: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r>
              <a:rPr lang="en-US" sz="1400" dirty="0">
                <a:latin typeface="system-ui"/>
              </a:rPr>
              <a:t>Use the function </a:t>
            </a:r>
            <a:r>
              <a:rPr lang="en-US" sz="1400" dirty="0" err="1">
                <a:latin typeface="system-ui"/>
              </a:rPr>
              <a:t>train_test_split</a:t>
            </a:r>
            <a:r>
              <a:rPr lang="en-US" sz="1400" dirty="0">
                <a:latin typeface="system-ui"/>
              </a:rPr>
              <a:t> to split the data X and Y into training and test data</a:t>
            </a:r>
            <a:r>
              <a:rPr lang="hu-HU" sz="1400" dirty="0">
                <a:latin typeface="system-ui"/>
              </a:rPr>
              <a:t>:</a:t>
            </a:r>
          </a:p>
          <a:p>
            <a:endParaRPr lang="hu-HU" sz="1400" dirty="0">
              <a:latin typeface="system-ui"/>
            </a:endParaRPr>
          </a:p>
          <a:p>
            <a:r>
              <a:rPr lang="en-US" sz="1400" dirty="0">
                <a:latin typeface="system-ui"/>
              </a:rPr>
              <a:t>Create a logistic regression object</a:t>
            </a:r>
            <a:r>
              <a:rPr lang="hu-HU" sz="1400" dirty="0">
                <a:latin typeface="system-ui"/>
              </a:rPr>
              <a:t> / display </a:t>
            </a:r>
            <a:r>
              <a:rPr lang="hu-HU" sz="1400" dirty="0" err="1">
                <a:latin typeface="system-ui"/>
              </a:rPr>
              <a:t>the</a:t>
            </a:r>
            <a:r>
              <a:rPr lang="hu-HU" sz="1400" dirty="0">
                <a:latin typeface="system-ui"/>
              </a:rPr>
              <a:t> </a:t>
            </a:r>
            <a:r>
              <a:rPr lang="hu-HU" sz="1400" dirty="0" err="1">
                <a:latin typeface="system-ui"/>
              </a:rPr>
              <a:t>best</a:t>
            </a:r>
            <a:r>
              <a:rPr lang="hu-HU" sz="1400" dirty="0">
                <a:latin typeface="system-ui"/>
              </a:rPr>
              <a:t> </a:t>
            </a:r>
            <a:r>
              <a:rPr lang="hu-HU" sz="1400" dirty="0" err="1">
                <a:latin typeface="system-ui"/>
              </a:rPr>
              <a:t>parameters</a:t>
            </a:r>
            <a:r>
              <a:rPr lang="hu-HU" sz="1400" dirty="0">
                <a:latin typeface="system-ui"/>
              </a:rPr>
              <a:t>:</a:t>
            </a:r>
          </a:p>
          <a:p>
            <a:endParaRPr lang="hu-HU" sz="1400" dirty="0">
              <a:latin typeface="system-ui"/>
            </a:endParaRPr>
          </a:p>
        </p:txBody>
      </p:sp>
      <p:pic>
        <p:nvPicPr>
          <p:cNvPr id="6" name="Kép 5">
            <a:extLst>
              <a:ext uri="{FF2B5EF4-FFF2-40B4-BE49-F238E27FC236}">
                <a16:creationId xmlns:a16="http://schemas.microsoft.com/office/drawing/2014/main" id="{32FE025E-7327-5A3B-09D2-A663393009F8}"/>
              </a:ext>
            </a:extLst>
          </p:cNvPr>
          <p:cNvPicPr>
            <a:picLocks noChangeAspect="1"/>
          </p:cNvPicPr>
          <p:nvPr/>
        </p:nvPicPr>
        <p:blipFill>
          <a:blip r:embed="rId2"/>
          <a:stretch>
            <a:fillRect/>
          </a:stretch>
        </p:blipFill>
        <p:spPr>
          <a:xfrm>
            <a:off x="1063914" y="1864539"/>
            <a:ext cx="3201476" cy="1564461"/>
          </a:xfrm>
          <a:prstGeom prst="rect">
            <a:avLst/>
          </a:prstGeom>
        </p:spPr>
      </p:pic>
      <p:pic>
        <p:nvPicPr>
          <p:cNvPr id="8" name="Kép 7">
            <a:extLst>
              <a:ext uri="{FF2B5EF4-FFF2-40B4-BE49-F238E27FC236}">
                <a16:creationId xmlns:a16="http://schemas.microsoft.com/office/drawing/2014/main" id="{FF017547-BE97-B357-9DCF-246E82274166}"/>
              </a:ext>
            </a:extLst>
          </p:cNvPr>
          <p:cNvPicPr>
            <a:picLocks noChangeAspect="1"/>
          </p:cNvPicPr>
          <p:nvPr/>
        </p:nvPicPr>
        <p:blipFill>
          <a:blip r:embed="rId3"/>
          <a:stretch>
            <a:fillRect/>
          </a:stretch>
        </p:blipFill>
        <p:spPr>
          <a:xfrm>
            <a:off x="1063914" y="3854629"/>
            <a:ext cx="6166167" cy="184159"/>
          </a:xfrm>
          <a:prstGeom prst="rect">
            <a:avLst/>
          </a:prstGeom>
        </p:spPr>
      </p:pic>
      <p:pic>
        <p:nvPicPr>
          <p:cNvPr id="10" name="Kép 9">
            <a:extLst>
              <a:ext uri="{FF2B5EF4-FFF2-40B4-BE49-F238E27FC236}">
                <a16:creationId xmlns:a16="http://schemas.microsoft.com/office/drawing/2014/main" id="{4C544DA9-9C6D-DA7C-80BA-D87C8CD4D7F1}"/>
              </a:ext>
            </a:extLst>
          </p:cNvPr>
          <p:cNvPicPr>
            <a:picLocks noChangeAspect="1"/>
          </p:cNvPicPr>
          <p:nvPr/>
        </p:nvPicPr>
        <p:blipFill>
          <a:blip r:embed="rId4"/>
          <a:stretch>
            <a:fillRect/>
          </a:stretch>
        </p:blipFill>
        <p:spPr>
          <a:xfrm>
            <a:off x="1063914" y="4504106"/>
            <a:ext cx="2521080" cy="1187511"/>
          </a:xfrm>
          <a:prstGeom prst="rect">
            <a:avLst/>
          </a:prstGeom>
        </p:spPr>
      </p:pic>
      <p:pic>
        <p:nvPicPr>
          <p:cNvPr id="12" name="Kép 11">
            <a:extLst>
              <a:ext uri="{FF2B5EF4-FFF2-40B4-BE49-F238E27FC236}">
                <a16:creationId xmlns:a16="http://schemas.microsoft.com/office/drawing/2014/main" id="{71A6FAB9-98DB-E3A4-6872-A248040D0154}"/>
              </a:ext>
            </a:extLst>
          </p:cNvPr>
          <p:cNvPicPr>
            <a:picLocks noChangeAspect="1"/>
          </p:cNvPicPr>
          <p:nvPr/>
        </p:nvPicPr>
        <p:blipFill>
          <a:blip r:embed="rId5"/>
          <a:stretch>
            <a:fillRect/>
          </a:stretch>
        </p:blipFill>
        <p:spPr>
          <a:xfrm>
            <a:off x="3950077" y="4663856"/>
            <a:ext cx="6197919" cy="368319"/>
          </a:xfrm>
          <a:prstGeom prst="rect">
            <a:avLst/>
          </a:prstGeom>
        </p:spPr>
      </p:pic>
    </p:spTree>
    <p:extLst>
      <p:ext uri="{BB962C8B-B14F-4D97-AF65-F5344CB8AC3E}">
        <p14:creationId xmlns:p14="http://schemas.microsoft.com/office/powerpoint/2010/main" val="3803398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A0D6BC1-BD50-28B7-BF77-800A0029B61C}"/>
              </a:ext>
            </a:extLst>
          </p:cNvPr>
          <p:cNvSpPr>
            <a:spLocks noGrp="1"/>
          </p:cNvSpPr>
          <p:nvPr>
            <p:ph type="title"/>
          </p:nvPr>
        </p:nvSpPr>
        <p:spPr/>
        <p:txBody>
          <a:bodyPr/>
          <a:lstStyle/>
          <a:p>
            <a:r>
              <a:rPr lang="hu-HU" dirty="0"/>
              <a:t>PREDICTIVE ANALYSIS 3</a:t>
            </a:r>
          </a:p>
        </p:txBody>
      </p:sp>
      <p:sp>
        <p:nvSpPr>
          <p:cNvPr id="3" name="Tartalom helye 2">
            <a:extLst>
              <a:ext uri="{FF2B5EF4-FFF2-40B4-BE49-F238E27FC236}">
                <a16:creationId xmlns:a16="http://schemas.microsoft.com/office/drawing/2014/main" id="{914BF25A-2127-8BEA-BAE5-D69609377015}"/>
              </a:ext>
            </a:extLst>
          </p:cNvPr>
          <p:cNvSpPr>
            <a:spLocks noGrp="1"/>
          </p:cNvSpPr>
          <p:nvPr>
            <p:ph sz="half" idx="1"/>
          </p:nvPr>
        </p:nvSpPr>
        <p:spPr>
          <a:xfrm>
            <a:off x="838200" y="1600200"/>
            <a:ext cx="10515600" cy="4572000"/>
          </a:xfrm>
        </p:spPr>
        <p:txBody>
          <a:bodyPr/>
          <a:lstStyle/>
          <a:p>
            <a:r>
              <a:rPr lang="hu-HU" sz="1400" dirty="0" err="1">
                <a:latin typeface="system-ui"/>
              </a:rPr>
              <a:t>Calculate</a:t>
            </a:r>
            <a:r>
              <a:rPr lang="hu-HU" sz="1400" dirty="0">
                <a:latin typeface="system-ui"/>
              </a:rPr>
              <a:t> </a:t>
            </a:r>
            <a:r>
              <a:rPr lang="hu-HU" sz="1400" dirty="0" err="1">
                <a:latin typeface="system-ui"/>
              </a:rPr>
              <a:t>the</a:t>
            </a:r>
            <a:r>
              <a:rPr lang="hu-HU" sz="1400" dirty="0">
                <a:latin typeface="system-ui"/>
              </a:rPr>
              <a:t> </a:t>
            </a:r>
            <a:r>
              <a:rPr lang="hu-HU" sz="1400" dirty="0" err="1">
                <a:latin typeface="system-ui"/>
              </a:rPr>
              <a:t>accuracy</a:t>
            </a:r>
            <a:r>
              <a:rPr lang="hu-HU" sz="1400" dirty="0">
                <a:latin typeface="system-ui"/>
              </a:rPr>
              <a:t> / </a:t>
            </a:r>
            <a:r>
              <a:rPr lang="en-US" sz="1400" dirty="0">
                <a:latin typeface="system-ui"/>
              </a:rPr>
              <a:t>look at the confusion matrix</a:t>
            </a:r>
            <a:r>
              <a:rPr lang="hu-HU" sz="1400" dirty="0">
                <a:latin typeface="system-ui"/>
              </a:rPr>
              <a:t>:</a:t>
            </a:r>
          </a:p>
          <a:p>
            <a:endParaRPr lang="hu-HU" sz="1400" dirty="0">
              <a:latin typeface="system-ui"/>
            </a:endParaRPr>
          </a:p>
          <a:p>
            <a:endParaRPr lang="hu-HU" sz="1400" dirty="0">
              <a:latin typeface="system-ui"/>
            </a:endParaRPr>
          </a:p>
          <a:p>
            <a:endParaRPr lang="hu-HU" sz="1400" dirty="0">
              <a:latin typeface="system-ui"/>
            </a:endParaRPr>
          </a:p>
          <a:p>
            <a:r>
              <a:rPr lang="en-US" sz="1050" b="0" i="0" dirty="0">
                <a:effectLst/>
                <a:latin typeface="system-ui"/>
              </a:rPr>
              <a:t>Create a support vector machine</a:t>
            </a:r>
            <a:r>
              <a:rPr lang="hu-HU" sz="1050" dirty="0">
                <a:latin typeface="system-ui"/>
              </a:rPr>
              <a:t> / </a:t>
            </a:r>
            <a:r>
              <a:rPr lang="en-US" sz="1050" b="0" i="0" dirty="0">
                <a:effectLst/>
                <a:latin typeface="system-ui"/>
              </a:rPr>
              <a:t>the best parameters from the </a:t>
            </a:r>
            <a:r>
              <a:rPr lang="en-US" sz="1050" b="0" i="0" dirty="0" err="1">
                <a:effectLst/>
                <a:latin typeface="system-ui"/>
              </a:rPr>
              <a:t>dictionar</a:t>
            </a:r>
            <a:r>
              <a:rPr lang="hu-HU" sz="1050" b="0" i="0" dirty="0">
                <a:effectLst/>
                <a:latin typeface="system-ui"/>
              </a:rPr>
              <a:t>y:</a:t>
            </a:r>
          </a:p>
          <a:p>
            <a:endParaRPr lang="hu-HU" sz="1050" dirty="0">
              <a:latin typeface="system-ui"/>
            </a:endParaRPr>
          </a:p>
          <a:p>
            <a:endParaRPr lang="hu-HU" sz="1050" dirty="0">
              <a:latin typeface="system-ui"/>
            </a:endParaRPr>
          </a:p>
          <a:p>
            <a:endParaRPr lang="hu-HU" sz="1050" dirty="0">
              <a:latin typeface="system-ui"/>
            </a:endParaRPr>
          </a:p>
          <a:p>
            <a:endParaRPr lang="hu-HU" sz="1050" dirty="0">
              <a:latin typeface="system-ui"/>
            </a:endParaRPr>
          </a:p>
          <a:p>
            <a:endParaRPr lang="hu-HU" sz="1050" dirty="0">
              <a:latin typeface="system-ui"/>
            </a:endParaRPr>
          </a:p>
          <a:p>
            <a:r>
              <a:rPr lang="en-US" sz="1050" b="0" i="0" dirty="0">
                <a:effectLst/>
                <a:latin typeface="system-ui"/>
              </a:rPr>
              <a:t>Calculate the accuracy on the test data</a:t>
            </a:r>
            <a:r>
              <a:rPr lang="hu-HU" sz="1050" b="0" i="0" dirty="0">
                <a:effectLst/>
                <a:latin typeface="system-ui"/>
              </a:rPr>
              <a:t> </a:t>
            </a:r>
            <a:r>
              <a:rPr lang="hu-HU" sz="1050" dirty="0">
                <a:latin typeface="system-ui"/>
              </a:rPr>
              <a:t>/ </a:t>
            </a:r>
            <a:r>
              <a:rPr lang="hu-HU" sz="1050" dirty="0" err="1">
                <a:latin typeface="system-ui"/>
              </a:rPr>
              <a:t>plot</a:t>
            </a:r>
            <a:r>
              <a:rPr lang="hu-HU" sz="1050" dirty="0">
                <a:latin typeface="system-ui"/>
              </a:rPr>
              <a:t> </a:t>
            </a:r>
            <a:r>
              <a:rPr lang="hu-HU" sz="1050" dirty="0" err="1">
                <a:latin typeface="system-ui"/>
              </a:rPr>
              <a:t>the</a:t>
            </a:r>
            <a:r>
              <a:rPr lang="hu-HU" sz="1050" dirty="0">
                <a:latin typeface="system-ui"/>
              </a:rPr>
              <a:t> </a:t>
            </a:r>
            <a:r>
              <a:rPr lang="hu-HU" sz="1050" dirty="0" err="1">
                <a:latin typeface="system-ui"/>
              </a:rPr>
              <a:t>confusion</a:t>
            </a:r>
            <a:r>
              <a:rPr lang="hu-HU" sz="1050" dirty="0">
                <a:latin typeface="system-ui"/>
              </a:rPr>
              <a:t> </a:t>
            </a:r>
            <a:r>
              <a:rPr lang="hu-HU" sz="1050" dirty="0" err="1">
                <a:latin typeface="system-ui"/>
              </a:rPr>
              <a:t>matrix</a:t>
            </a:r>
            <a:r>
              <a:rPr lang="hu-HU" sz="1050" dirty="0">
                <a:latin typeface="system-ui"/>
              </a:rPr>
              <a:t>:</a:t>
            </a:r>
          </a:p>
          <a:p>
            <a:endParaRPr lang="hu-HU" dirty="0"/>
          </a:p>
        </p:txBody>
      </p:sp>
      <p:pic>
        <p:nvPicPr>
          <p:cNvPr id="6" name="Kép 5">
            <a:extLst>
              <a:ext uri="{FF2B5EF4-FFF2-40B4-BE49-F238E27FC236}">
                <a16:creationId xmlns:a16="http://schemas.microsoft.com/office/drawing/2014/main" id="{91BBC217-76FC-8929-4B79-7730A6436D99}"/>
              </a:ext>
            </a:extLst>
          </p:cNvPr>
          <p:cNvPicPr>
            <a:picLocks noChangeAspect="1"/>
          </p:cNvPicPr>
          <p:nvPr/>
        </p:nvPicPr>
        <p:blipFill>
          <a:blip r:embed="rId2"/>
          <a:stretch>
            <a:fillRect/>
          </a:stretch>
        </p:blipFill>
        <p:spPr>
          <a:xfrm>
            <a:off x="1096796" y="1850974"/>
            <a:ext cx="2133710" cy="254013"/>
          </a:xfrm>
          <a:prstGeom prst="rect">
            <a:avLst/>
          </a:prstGeom>
        </p:spPr>
      </p:pic>
      <p:pic>
        <p:nvPicPr>
          <p:cNvPr id="8" name="Kép 7">
            <a:extLst>
              <a:ext uri="{FF2B5EF4-FFF2-40B4-BE49-F238E27FC236}">
                <a16:creationId xmlns:a16="http://schemas.microsoft.com/office/drawing/2014/main" id="{5E04B220-7892-879E-BA50-87BAC29AE9D0}"/>
              </a:ext>
            </a:extLst>
          </p:cNvPr>
          <p:cNvPicPr>
            <a:picLocks noChangeAspect="1"/>
          </p:cNvPicPr>
          <p:nvPr/>
        </p:nvPicPr>
        <p:blipFill>
          <a:blip r:embed="rId3"/>
          <a:stretch>
            <a:fillRect/>
          </a:stretch>
        </p:blipFill>
        <p:spPr>
          <a:xfrm>
            <a:off x="5442398" y="1378555"/>
            <a:ext cx="2065985" cy="1742458"/>
          </a:xfrm>
          <a:prstGeom prst="rect">
            <a:avLst/>
          </a:prstGeom>
        </p:spPr>
      </p:pic>
      <p:pic>
        <p:nvPicPr>
          <p:cNvPr id="10" name="Kép 9">
            <a:extLst>
              <a:ext uri="{FF2B5EF4-FFF2-40B4-BE49-F238E27FC236}">
                <a16:creationId xmlns:a16="http://schemas.microsoft.com/office/drawing/2014/main" id="{1115CE5A-7B4D-4E34-8FCC-F7296CAF892B}"/>
              </a:ext>
            </a:extLst>
          </p:cNvPr>
          <p:cNvPicPr>
            <a:picLocks noChangeAspect="1"/>
          </p:cNvPicPr>
          <p:nvPr/>
        </p:nvPicPr>
        <p:blipFill>
          <a:blip r:embed="rId4"/>
          <a:stretch>
            <a:fillRect/>
          </a:stretch>
        </p:blipFill>
        <p:spPr>
          <a:xfrm>
            <a:off x="1096796" y="3121013"/>
            <a:ext cx="1803493" cy="1206562"/>
          </a:xfrm>
          <a:prstGeom prst="rect">
            <a:avLst/>
          </a:prstGeom>
        </p:spPr>
      </p:pic>
      <p:pic>
        <p:nvPicPr>
          <p:cNvPr id="12" name="Kép 11">
            <a:extLst>
              <a:ext uri="{FF2B5EF4-FFF2-40B4-BE49-F238E27FC236}">
                <a16:creationId xmlns:a16="http://schemas.microsoft.com/office/drawing/2014/main" id="{6E64EEE1-25D9-C03C-F5A5-F1DACDB1FBCD}"/>
              </a:ext>
            </a:extLst>
          </p:cNvPr>
          <p:cNvPicPr>
            <a:picLocks noChangeAspect="1"/>
          </p:cNvPicPr>
          <p:nvPr/>
        </p:nvPicPr>
        <p:blipFill>
          <a:blip r:embed="rId5"/>
          <a:stretch>
            <a:fillRect/>
          </a:stretch>
        </p:blipFill>
        <p:spPr>
          <a:xfrm>
            <a:off x="3087080" y="3556774"/>
            <a:ext cx="6606419" cy="348639"/>
          </a:xfrm>
          <a:prstGeom prst="rect">
            <a:avLst/>
          </a:prstGeom>
        </p:spPr>
      </p:pic>
      <p:pic>
        <p:nvPicPr>
          <p:cNvPr id="14" name="Kép 13">
            <a:extLst>
              <a:ext uri="{FF2B5EF4-FFF2-40B4-BE49-F238E27FC236}">
                <a16:creationId xmlns:a16="http://schemas.microsoft.com/office/drawing/2014/main" id="{264202E8-3C3A-AC15-B724-E62CF89F140E}"/>
              </a:ext>
            </a:extLst>
          </p:cNvPr>
          <p:cNvPicPr>
            <a:picLocks noChangeAspect="1"/>
          </p:cNvPicPr>
          <p:nvPr/>
        </p:nvPicPr>
        <p:blipFill>
          <a:blip r:embed="rId6"/>
          <a:stretch>
            <a:fillRect/>
          </a:stretch>
        </p:blipFill>
        <p:spPr>
          <a:xfrm>
            <a:off x="1096796" y="4803844"/>
            <a:ext cx="2121009" cy="234962"/>
          </a:xfrm>
          <a:prstGeom prst="rect">
            <a:avLst/>
          </a:prstGeom>
        </p:spPr>
      </p:pic>
      <p:pic>
        <p:nvPicPr>
          <p:cNvPr id="16" name="Kép 15">
            <a:extLst>
              <a:ext uri="{FF2B5EF4-FFF2-40B4-BE49-F238E27FC236}">
                <a16:creationId xmlns:a16="http://schemas.microsoft.com/office/drawing/2014/main" id="{A5ED75B7-3D01-E2AA-EA96-F666FC626BA1}"/>
              </a:ext>
            </a:extLst>
          </p:cNvPr>
          <p:cNvPicPr>
            <a:picLocks noChangeAspect="1"/>
          </p:cNvPicPr>
          <p:nvPr/>
        </p:nvPicPr>
        <p:blipFill>
          <a:blip r:embed="rId7"/>
          <a:stretch>
            <a:fillRect/>
          </a:stretch>
        </p:blipFill>
        <p:spPr>
          <a:xfrm>
            <a:off x="5442398" y="4294902"/>
            <a:ext cx="2211946" cy="1911694"/>
          </a:xfrm>
          <a:prstGeom prst="rect">
            <a:avLst/>
          </a:prstGeom>
        </p:spPr>
      </p:pic>
    </p:spTree>
    <p:extLst>
      <p:ext uri="{BB962C8B-B14F-4D97-AF65-F5344CB8AC3E}">
        <p14:creationId xmlns:p14="http://schemas.microsoft.com/office/powerpoint/2010/main" val="3283304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58CAA76-FBB8-694D-5168-F001FA50CC19}"/>
              </a:ext>
            </a:extLst>
          </p:cNvPr>
          <p:cNvSpPr>
            <a:spLocks noGrp="1"/>
          </p:cNvSpPr>
          <p:nvPr>
            <p:ph type="title"/>
          </p:nvPr>
        </p:nvSpPr>
        <p:spPr/>
        <p:txBody>
          <a:bodyPr/>
          <a:lstStyle/>
          <a:p>
            <a:r>
              <a:rPr lang="hu-HU" dirty="0"/>
              <a:t>PREDICTIVE ANALYSIS 4</a:t>
            </a:r>
          </a:p>
        </p:txBody>
      </p:sp>
      <p:sp>
        <p:nvSpPr>
          <p:cNvPr id="3" name="Tartalom helye 2">
            <a:extLst>
              <a:ext uri="{FF2B5EF4-FFF2-40B4-BE49-F238E27FC236}">
                <a16:creationId xmlns:a16="http://schemas.microsoft.com/office/drawing/2014/main" id="{1B1ADF20-0BBA-D91F-54EA-D2E214E587BE}"/>
              </a:ext>
            </a:extLst>
          </p:cNvPr>
          <p:cNvSpPr>
            <a:spLocks noGrp="1"/>
          </p:cNvSpPr>
          <p:nvPr>
            <p:ph sz="half" idx="1"/>
          </p:nvPr>
        </p:nvSpPr>
        <p:spPr>
          <a:xfrm>
            <a:off x="838200" y="1600200"/>
            <a:ext cx="10515600" cy="4572000"/>
          </a:xfrm>
        </p:spPr>
        <p:txBody>
          <a:bodyPr/>
          <a:lstStyle/>
          <a:p>
            <a:r>
              <a:rPr lang="hu-HU" sz="1400" dirty="0" err="1">
                <a:latin typeface="system-ui"/>
              </a:rPr>
              <a:t>Create</a:t>
            </a:r>
            <a:r>
              <a:rPr lang="hu-HU" sz="1400" dirty="0">
                <a:latin typeface="system-ui"/>
              </a:rPr>
              <a:t> a decision </a:t>
            </a:r>
            <a:r>
              <a:rPr lang="hu-HU" sz="1400" dirty="0" err="1">
                <a:latin typeface="system-ui"/>
              </a:rPr>
              <a:t>tree</a:t>
            </a:r>
            <a:r>
              <a:rPr lang="hu-HU" sz="1400" dirty="0">
                <a:latin typeface="system-ui"/>
              </a:rPr>
              <a:t> / </a:t>
            </a:r>
            <a:r>
              <a:rPr lang="en-US" sz="1400" dirty="0">
                <a:latin typeface="system-ui"/>
              </a:rPr>
              <a:t>find the best parameters from the dictionary</a:t>
            </a:r>
            <a:r>
              <a:rPr lang="hu-HU" sz="1400" dirty="0">
                <a:latin typeface="system-ui"/>
              </a:rPr>
              <a:t>:</a:t>
            </a:r>
          </a:p>
          <a:p>
            <a:endParaRPr lang="hu-HU" sz="1400" dirty="0">
              <a:latin typeface="system-ui"/>
            </a:endParaRPr>
          </a:p>
          <a:p>
            <a:endParaRPr lang="hu-HU" sz="1400" dirty="0">
              <a:latin typeface="system-ui"/>
            </a:endParaRPr>
          </a:p>
          <a:p>
            <a:endParaRPr lang="hu-HU" sz="1400" dirty="0">
              <a:latin typeface="system-ui"/>
            </a:endParaRPr>
          </a:p>
          <a:p>
            <a:r>
              <a:rPr lang="en-US" sz="1400" dirty="0">
                <a:latin typeface="system-ui"/>
              </a:rPr>
              <a:t>Calculate the accuracy of </a:t>
            </a:r>
            <a:r>
              <a:rPr lang="en-US" sz="1400" dirty="0" err="1">
                <a:latin typeface="system-ui"/>
              </a:rPr>
              <a:t>tree_cv</a:t>
            </a:r>
            <a:r>
              <a:rPr lang="hu-HU" sz="1400" dirty="0">
                <a:latin typeface="system-ui"/>
              </a:rPr>
              <a:t>:</a:t>
            </a: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r>
              <a:rPr lang="en-US" sz="1400" dirty="0">
                <a:latin typeface="system-ui"/>
              </a:rPr>
              <a:t>Create a k nearest neighbors object</a:t>
            </a:r>
            <a:r>
              <a:rPr lang="hu-HU" sz="1400" dirty="0">
                <a:latin typeface="system-ui"/>
              </a:rPr>
              <a:t> / </a:t>
            </a:r>
            <a:r>
              <a:rPr lang="en-US" sz="1400" dirty="0">
                <a:latin typeface="system-ui"/>
              </a:rPr>
              <a:t>find the best parameters from the dictionary</a:t>
            </a:r>
            <a:r>
              <a:rPr lang="hu-HU" sz="1400" dirty="0">
                <a:latin typeface="system-ui"/>
              </a:rPr>
              <a:t>:</a:t>
            </a:r>
          </a:p>
          <a:p>
            <a:endParaRPr lang="hu-HU" sz="1400" dirty="0">
              <a:latin typeface="system-ui"/>
            </a:endParaRPr>
          </a:p>
        </p:txBody>
      </p:sp>
      <p:pic>
        <p:nvPicPr>
          <p:cNvPr id="8" name="Kép 7">
            <a:extLst>
              <a:ext uri="{FF2B5EF4-FFF2-40B4-BE49-F238E27FC236}">
                <a16:creationId xmlns:a16="http://schemas.microsoft.com/office/drawing/2014/main" id="{40D7CE2D-1A8A-CB20-373D-BCBD9C10AB2E}"/>
              </a:ext>
            </a:extLst>
          </p:cNvPr>
          <p:cNvPicPr>
            <a:picLocks noChangeAspect="1"/>
          </p:cNvPicPr>
          <p:nvPr/>
        </p:nvPicPr>
        <p:blipFill>
          <a:blip r:embed="rId2"/>
          <a:stretch>
            <a:fillRect/>
          </a:stretch>
        </p:blipFill>
        <p:spPr>
          <a:xfrm>
            <a:off x="838200" y="1905308"/>
            <a:ext cx="6420180" cy="196860"/>
          </a:xfrm>
          <a:prstGeom prst="rect">
            <a:avLst/>
          </a:prstGeom>
        </p:spPr>
      </p:pic>
      <p:pic>
        <p:nvPicPr>
          <p:cNvPr id="10" name="Kép 9">
            <a:extLst>
              <a:ext uri="{FF2B5EF4-FFF2-40B4-BE49-F238E27FC236}">
                <a16:creationId xmlns:a16="http://schemas.microsoft.com/office/drawing/2014/main" id="{D49C0C23-73F2-6057-3132-F983358DC970}"/>
              </a:ext>
            </a:extLst>
          </p:cNvPr>
          <p:cNvPicPr>
            <a:picLocks noChangeAspect="1"/>
          </p:cNvPicPr>
          <p:nvPr/>
        </p:nvPicPr>
        <p:blipFill>
          <a:blip r:embed="rId3"/>
          <a:stretch>
            <a:fillRect/>
          </a:stretch>
        </p:blipFill>
        <p:spPr>
          <a:xfrm>
            <a:off x="838201" y="2208002"/>
            <a:ext cx="10515599" cy="354280"/>
          </a:xfrm>
          <a:prstGeom prst="rect">
            <a:avLst/>
          </a:prstGeom>
        </p:spPr>
      </p:pic>
      <p:pic>
        <p:nvPicPr>
          <p:cNvPr id="12" name="Kép 11">
            <a:extLst>
              <a:ext uri="{FF2B5EF4-FFF2-40B4-BE49-F238E27FC236}">
                <a16:creationId xmlns:a16="http://schemas.microsoft.com/office/drawing/2014/main" id="{525289E7-44EB-464E-0897-834B9EE7F2B5}"/>
              </a:ext>
            </a:extLst>
          </p:cNvPr>
          <p:cNvPicPr>
            <a:picLocks noChangeAspect="1"/>
          </p:cNvPicPr>
          <p:nvPr/>
        </p:nvPicPr>
        <p:blipFill>
          <a:blip r:embed="rId4"/>
          <a:stretch>
            <a:fillRect/>
          </a:stretch>
        </p:blipFill>
        <p:spPr>
          <a:xfrm>
            <a:off x="1327676" y="3274729"/>
            <a:ext cx="2152761" cy="298465"/>
          </a:xfrm>
          <a:prstGeom prst="rect">
            <a:avLst/>
          </a:prstGeom>
        </p:spPr>
      </p:pic>
      <p:pic>
        <p:nvPicPr>
          <p:cNvPr id="14" name="Kép 13">
            <a:extLst>
              <a:ext uri="{FF2B5EF4-FFF2-40B4-BE49-F238E27FC236}">
                <a16:creationId xmlns:a16="http://schemas.microsoft.com/office/drawing/2014/main" id="{27147063-D461-D84E-47B9-1B5DE1931930}"/>
              </a:ext>
            </a:extLst>
          </p:cNvPr>
          <p:cNvPicPr>
            <a:picLocks noChangeAspect="1"/>
          </p:cNvPicPr>
          <p:nvPr/>
        </p:nvPicPr>
        <p:blipFill>
          <a:blip r:embed="rId5"/>
          <a:stretch>
            <a:fillRect/>
          </a:stretch>
        </p:blipFill>
        <p:spPr>
          <a:xfrm>
            <a:off x="4164157" y="2700416"/>
            <a:ext cx="2260598" cy="1745557"/>
          </a:xfrm>
          <a:prstGeom prst="rect">
            <a:avLst/>
          </a:prstGeom>
        </p:spPr>
      </p:pic>
      <p:pic>
        <p:nvPicPr>
          <p:cNvPr id="16" name="Kép 15">
            <a:extLst>
              <a:ext uri="{FF2B5EF4-FFF2-40B4-BE49-F238E27FC236}">
                <a16:creationId xmlns:a16="http://schemas.microsoft.com/office/drawing/2014/main" id="{BD7CF713-98D3-572D-0A6E-52CA71DE8B62}"/>
              </a:ext>
            </a:extLst>
          </p:cNvPr>
          <p:cNvPicPr>
            <a:picLocks noChangeAspect="1"/>
          </p:cNvPicPr>
          <p:nvPr/>
        </p:nvPicPr>
        <p:blipFill>
          <a:blip r:embed="rId6"/>
          <a:stretch>
            <a:fillRect/>
          </a:stretch>
        </p:blipFill>
        <p:spPr>
          <a:xfrm>
            <a:off x="1083189" y="5058771"/>
            <a:ext cx="2641736" cy="1219263"/>
          </a:xfrm>
          <a:prstGeom prst="rect">
            <a:avLst/>
          </a:prstGeom>
        </p:spPr>
      </p:pic>
      <p:pic>
        <p:nvPicPr>
          <p:cNvPr id="18" name="Kép 17">
            <a:extLst>
              <a:ext uri="{FF2B5EF4-FFF2-40B4-BE49-F238E27FC236}">
                <a16:creationId xmlns:a16="http://schemas.microsoft.com/office/drawing/2014/main" id="{2468754E-DB0D-AD11-E32C-F3D3B3C3AE67}"/>
              </a:ext>
            </a:extLst>
          </p:cNvPr>
          <p:cNvPicPr>
            <a:picLocks noChangeAspect="1"/>
          </p:cNvPicPr>
          <p:nvPr/>
        </p:nvPicPr>
        <p:blipFill>
          <a:blip r:embed="rId7"/>
          <a:stretch>
            <a:fillRect/>
          </a:stretch>
        </p:blipFill>
        <p:spPr>
          <a:xfrm>
            <a:off x="3969914" y="5444892"/>
            <a:ext cx="6382078" cy="355618"/>
          </a:xfrm>
          <a:prstGeom prst="rect">
            <a:avLst/>
          </a:prstGeom>
        </p:spPr>
      </p:pic>
    </p:spTree>
    <p:extLst>
      <p:ext uri="{BB962C8B-B14F-4D97-AF65-F5344CB8AC3E}">
        <p14:creationId xmlns:p14="http://schemas.microsoft.com/office/powerpoint/2010/main" val="3602406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00C8DF7-88C5-7305-D4C0-3DBEBE28BFA0}"/>
              </a:ext>
            </a:extLst>
          </p:cNvPr>
          <p:cNvSpPr>
            <a:spLocks noGrp="1"/>
          </p:cNvSpPr>
          <p:nvPr>
            <p:ph type="title"/>
          </p:nvPr>
        </p:nvSpPr>
        <p:spPr/>
        <p:txBody>
          <a:bodyPr/>
          <a:lstStyle/>
          <a:p>
            <a:r>
              <a:rPr lang="hu-HU" dirty="0"/>
              <a:t>PREDICTIVE ANALYSIS 5</a:t>
            </a:r>
          </a:p>
        </p:txBody>
      </p:sp>
      <p:sp>
        <p:nvSpPr>
          <p:cNvPr id="3" name="Tartalom helye 2">
            <a:extLst>
              <a:ext uri="{FF2B5EF4-FFF2-40B4-BE49-F238E27FC236}">
                <a16:creationId xmlns:a16="http://schemas.microsoft.com/office/drawing/2014/main" id="{5B99E1A5-38E5-895E-A46F-D7FAD497DBAB}"/>
              </a:ext>
            </a:extLst>
          </p:cNvPr>
          <p:cNvSpPr>
            <a:spLocks noGrp="1"/>
          </p:cNvSpPr>
          <p:nvPr>
            <p:ph sz="half" idx="1"/>
          </p:nvPr>
        </p:nvSpPr>
        <p:spPr>
          <a:xfrm>
            <a:off x="838200" y="1600200"/>
            <a:ext cx="10515600" cy="4572000"/>
          </a:xfrm>
        </p:spPr>
        <p:txBody>
          <a:bodyPr/>
          <a:lstStyle/>
          <a:p>
            <a:r>
              <a:rPr lang="en-US" sz="1400" dirty="0">
                <a:latin typeface="system-ui"/>
              </a:rPr>
              <a:t>Calculate the accuracy of </a:t>
            </a:r>
            <a:r>
              <a:rPr lang="en-US" sz="1400" dirty="0" err="1">
                <a:latin typeface="system-ui"/>
              </a:rPr>
              <a:t>knn_cv</a:t>
            </a:r>
            <a:r>
              <a:rPr lang="hu-HU" sz="1400" dirty="0">
                <a:latin typeface="system-ui"/>
              </a:rPr>
              <a:t> / </a:t>
            </a:r>
            <a:r>
              <a:rPr lang="hu-HU" sz="1400" dirty="0" err="1">
                <a:latin typeface="system-ui"/>
              </a:rPr>
              <a:t>plot</a:t>
            </a:r>
            <a:r>
              <a:rPr lang="hu-HU" sz="1400" dirty="0">
                <a:latin typeface="system-ui"/>
              </a:rPr>
              <a:t> </a:t>
            </a:r>
            <a:r>
              <a:rPr lang="hu-HU" sz="1400" dirty="0" err="1">
                <a:latin typeface="system-ui"/>
              </a:rPr>
              <a:t>the</a:t>
            </a:r>
            <a:r>
              <a:rPr lang="hu-HU" sz="1400" dirty="0">
                <a:latin typeface="system-ui"/>
              </a:rPr>
              <a:t> </a:t>
            </a:r>
            <a:r>
              <a:rPr lang="hu-HU" sz="1400" dirty="0" err="1">
                <a:latin typeface="system-ui"/>
              </a:rPr>
              <a:t>confusion</a:t>
            </a:r>
            <a:r>
              <a:rPr lang="hu-HU" sz="1400" dirty="0">
                <a:latin typeface="system-ui"/>
              </a:rPr>
              <a:t> </a:t>
            </a:r>
            <a:r>
              <a:rPr lang="hu-HU" sz="1400" dirty="0" err="1">
                <a:latin typeface="system-ui"/>
              </a:rPr>
              <a:t>matrix</a:t>
            </a:r>
            <a:r>
              <a:rPr lang="hu-HU" sz="1400" dirty="0">
                <a:latin typeface="system-ui"/>
              </a:rPr>
              <a:t>:</a:t>
            </a: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r>
              <a:rPr lang="en-US" sz="1050" b="0" i="0" dirty="0">
                <a:effectLst/>
                <a:latin typeface="system-ui"/>
              </a:rPr>
              <a:t>Find the method performs best:</a:t>
            </a:r>
            <a:endParaRPr lang="hu-HU" sz="1050" b="0" i="0" dirty="0">
              <a:effectLst/>
              <a:latin typeface="system-ui"/>
            </a:endParaRP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a:p>
            <a:endParaRPr lang="hu-HU" sz="1400" dirty="0">
              <a:latin typeface="system-ui"/>
            </a:endParaRPr>
          </a:p>
        </p:txBody>
      </p:sp>
      <p:pic>
        <p:nvPicPr>
          <p:cNvPr id="8" name="Kép 7">
            <a:extLst>
              <a:ext uri="{FF2B5EF4-FFF2-40B4-BE49-F238E27FC236}">
                <a16:creationId xmlns:a16="http://schemas.microsoft.com/office/drawing/2014/main" id="{426035E5-640E-88E8-582E-A4A374464ABC}"/>
              </a:ext>
            </a:extLst>
          </p:cNvPr>
          <p:cNvPicPr>
            <a:picLocks noChangeAspect="1"/>
          </p:cNvPicPr>
          <p:nvPr/>
        </p:nvPicPr>
        <p:blipFill>
          <a:blip r:embed="rId2"/>
          <a:stretch>
            <a:fillRect/>
          </a:stretch>
        </p:blipFill>
        <p:spPr>
          <a:xfrm>
            <a:off x="1144601" y="1892785"/>
            <a:ext cx="2063856" cy="247663"/>
          </a:xfrm>
          <a:prstGeom prst="rect">
            <a:avLst/>
          </a:prstGeom>
        </p:spPr>
      </p:pic>
      <p:pic>
        <p:nvPicPr>
          <p:cNvPr id="10" name="Kép 9">
            <a:extLst>
              <a:ext uri="{FF2B5EF4-FFF2-40B4-BE49-F238E27FC236}">
                <a16:creationId xmlns:a16="http://schemas.microsoft.com/office/drawing/2014/main" id="{B46D7F77-9C6C-0521-F8B1-DC6DEA004A60}"/>
              </a:ext>
            </a:extLst>
          </p:cNvPr>
          <p:cNvPicPr>
            <a:picLocks noChangeAspect="1"/>
          </p:cNvPicPr>
          <p:nvPr/>
        </p:nvPicPr>
        <p:blipFill>
          <a:blip r:embed="rId3"/>
          <a:stretch>
            <a:fillRect/>
          </a:stretch>
        </p:blipFill>
        <p:spPr>
          <a:xfrm>
            <a:off x="5702271" y="1424436"/>
            <a:ext cx="2860474" cy="2477863"/>
          </a:xfrm>
          <a:prstGeom prst="rect">
            <a:avLst/>
          </a:prstGeom>
        </p:spPr>
      </p:pic>
      <p:pic>
        <p:nvPicPr>
          <p:cNvPr id="12" name="Kép 11">
            <a:extLst>
              <a:ext uri="{FF2B5EF4-FFF2-40B4-BE49-F238E27FC236}">
                <a16:creationId xmlns:a16="http://schemas.microsoft.com/office/drawing/2014/main" id="{53FFB676-789E-47E2-EDEE-B175669AFEB0}"/>
              </a:ext>
            </a:extLst>
          </p:cNvPr>
          <p:cNvPicPr>
            <a:picLocks noChangeAspect="1"/>
          </p:cNvPicPr>
          <p:nvPr/>
        </p:nvPicPr>
        <p:blipFill>
          <a:blip r:embed="rId4"/>
          <a:stretch>
            <a:fillRect/>
          </a:stretch>
        </p:blipFill>
        <p:spPr>
          <a:xfrm>
            <a:off x="1144601" y="4507992"/>
            <a:ext cx="9970012" cy="419122"/>
          </a:xfrm>
          <a:prstGeom prst="rect">
            <a:avLst/>
          </a:prstGeom>
        </p:spPr>
      </p:pic>
    </p:spTree>
    <p:extLst>
      <p:ext uri="{BB962C8B-B14F-4D97-AF65-F5344CB8AC3E}">
        <p14:creationId xmlns:p14="http://schemas.microsoft.com/office/powerpoint/2010/main" val="3484386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27E1D05E-A3D3-356F-EB51-94E7A1AE2A61}"/>
              </a:ext>
            </a:extLst>
          </p:cNvPr>
          <p:cNvSpPr txBox="1">
            <a:spLocks/>
          </p:cNvSpPr>
          <p:nvPr/>
        </p:nvSpPr>
        <p:spPr>
          <a:xfrm>
            <a:off x="1043114"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800"/>
          </a:p>
          <a:p>
            <a:pPr marL="0" indent="0">
              <a:buFont typeface="Arial"/>
              <a:buNone/>
            </a:pPr>
            <a:endParaRPr lang="en-US" sz="1800"/>
          </a:p>
          <a:p>
            <a:pPr marL="0" indent="0">
              <a:buFont typeface="Arial"/>
              <a:buNone/>
            </a:pPr>
            <a:endParaRPr lang="en-US" sz="1800" dirty="0"/>
          </a:p>
        </p:txBody>
      </p:sp>
      <p:sp>
        <p:nvSpPr>
          <p:cNvPr id="5" name="Tartalom helye 2">
            <a:extLst>
              <a:ext uri="{FF2B5EF4-FFF2-40B4-BE49-F238E27FC236}">
                <a16:creationId xmlns:a16="http://schemas.microsoft.com/office/drawing/2014/main" id="{F57D5B79-3C3E-F106-4A1F-F4BDE34A5687}"/>
              </a:ext>
            </a:extLst>
          </p:cNvPr>
          <p:cNvSpPr>
            <a:spLocks noGrp="1"/>
          </p:cNvSpPr>
          <p:nvPr>
            <p:ph sz="half" idx="1"/>
          </p:nvPr>
        </p:nvSpPr>
        <p:spPr>
          <a:xfrm>
            <a:off x="838199" y="1600200"/>
            <a:ext cx="10515599" cy="4572000"/>
          </a:xfrm>
        </p:spPr>
        <p:txBody>
          <a:bodyPr/>
          <a:lstStyle/>
          <a:p>
            <a:r>
              <a:rPr lang="en-US" dirty="0"/>
              <a:t>I got results with the following analyses:</a:t>
            </a:r>
          </a:p>
          <a:p>
            <a:pPr lvl="1"/>
            <a:r>
              <a:rPr lang="en-US" dirty="0"/>
              <a:t>EDA SQL queries.</a:t>
            </a:r>
          </a:p>
          <a:p>
            <a:pPr lvl="1"/>
            <a:r>
              <a:rPr lang="en-US" dirty="0" err="1"/>
              <a:t>Plotly</a:t>
            </a:r>
            <a:r>
              <a:rPr lang="en-US" dirty="0"/>
              <a:t> Dash dashboards</a:t>
            </a:r>
          </a:p>
          <a:p>
            <a:pPr lvl="1"/>
            <a:r>
              <a:rPr lang="en-US" dirty="0"/>
              <a:t>Comparison of predictive analytics.</a:t>
            </a:r>
            <a:endParaRPr lang="hu-HU" dirty="0"/>
          </a:p>
        </p:txBody>
      </p:sp>
    </p:spTree>
    <p:custDataLst>
      <p:tags r:id="rId1"/>
    </p:custDataLst>
    <p:extLst>
      <p:ext uri="{BB962C8B-B14F-4D97-AF65-F5344CB8AC3E}">
        <p14:creationId xmlns:p14="http://schemas.microsoft.com/office/powerpoint/2010/main" val="221590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733926" y="1630528"/>
            <a:ext cx="7220925" cy="4465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I used the following methodologies:</a:t>
            </a:r>
            <a:endParaRPr lang="hu-HU" sz="2200" dirty="0"/>
          </a:p>
          <a:p>
            <a:pPr lvl="1"/>
            <a:r>
              <a:rPr lang="en-US" sz="1800" dirty="0"/>
              <a:t>Data collection with Web scraping and with API interface</a:t>
            </a:r>
            <a:endParaRPr lang="hu-HU" sz="1800" dirty="0"/>
          </a:p>
          <a:p>
            <a:pPr lvl="1"/>
            <a:r>
              <a:rPr lang="en-US" sz="1800" dirty="0"/>
              <a:t>Data wrangling with „</a:t>
            </a:r>
            <a:r>
              <a:rPr lang="en-US" sz="1800" dirty="0" err="1"/>
              <a:t>Numpy</a:t>
            </a:r>
            <a:r>
              <a:rPr lang="en-US" sz="1800" dirty="0"/>
              <a:t>” and „Pandas” libraries</a:t>
            </a:r>
            <a:endParaRPr lang="hu-HU" sz="1800" dirty="0"/>
          </a:p>
          <a:p>
            <a:pPr lvl="1"/>
            <a:r>
              <a:rPr lang="en-US" sz="1800" dirty="0"/>
              <a:t>Data analysis with SQL and</a:t>
            </a:r>
            <a:r>
              <a:rPr lang="hu-HU" sz="1800" dirty="0"/>
              <a:t> </a:t>
            </a:r>
            <a:r>
              <a:rPr lang="hu-HU" sz="1800" dirty="0" err="1"/>
              <a:t>with</a:t>
            </a:r>
            <a:r>
              <a:rPr lang="en-US" sz="1800" dirty="0"/>
              <a:t> data visualization</a:t>
            </a:r>
            <a:endParaRPr lang="hu-HU" sz="1800" dirty="0"/>
          </a:p>
          <a:p>
            <a:pPr lvl="1"/>
            <a:r>
              <a:rPr lang="hu-HU" sz="1800" dirty="0"/>
              <a:t>Data </a:t>
            </a:r>
            <a:r>
              <a:rPr lang="hu-HU" sz="1800" dirty="0" err="1"/>
              <a:t>visualization</a:t>
            </a:r>
            <a:r>
              <a:rPr lang="hu-HU" sz="1800" dirty="0"/>
              <a:t> </a:t>
            </a:r>
            <a:r>
              <a:rPr lang="hu-HU" sz="1800" dirty="0" err="1"/>
              <a:t>with</a:t>
            </a:r>
            <a:r>
              <a:rPr lang="hu-HU" sz="1800" dirty="0"/>
              <a:t> „</a:t>
            </a:r>
            <a:r>
              <a:rPr lang="hu-HU" sz="1800" dirty="0" err="1"/>
              <a:t>Folium</a:t>
            </a:r>
            <a:r>
              <a:rPr lang="hu-HU" sz="1800" dirty="0"/>
              <a:t>” and „</a:t>
            </a:r>
            <a:r>
              <a:rPr lang="hu-HU" sz="1800" dirty="0" err="1"/>
              <a:t>Dash</a:t>
            </a:r>
            <a:r>
              <a:rPr lang="hu-HU" sz="1800" dirty="0"/>
              <a:t>” </a:t>
            </a:r>
            <a:r>
              <a:rPr lang="hu-HU" sz="1800" dirty="0" err="1"/>
              <a:t>libraries</a:t>
            </a:r>
            <a:endParaRPr lang="hu-HU" sz="1800" dirty="0"/>
          </a:p>
          <a:p>
            <a:pPr lvl="1"/>
            <a:r>
              <a:rPr lang="hu-HU" sz="1800" dirty="0" err="1"/>
              <a:t>Predictions</a:t>
            </a:r>
            <a:r>
              <a:rPr lang="hu-HU" sz="1800" dirty="0"/>
              <a:t> </a:t>
            </a:r>
            <a:r>
              <a:rPr lang="hu-HU" sz="1800" dirty="0" err="1"/>
              <a:t>with</a:t>
            </a:r>
            <a:r>
              <a:rPr lang="hu-HU" sz="1800" dirty="0"/>
              <a:t> </a:t>
            </a:r>
            <a:r>
              <a:rPr lang="hu-HU" sz="1800" dirty="0" err="1"/>
              <a:t>machine</a:t>
            </a:r>
            <a:r>
              <a:rPr lang="hu-HU" sz="1800" dirty="0"/>
              <a:t> </a:t>
            </a:r>
            <a:r>
              <a:rPr lang="hu-HU" sz="1800" dirty="0" err="1"/>
              <a:t>learning</a:t>
            </a:r>
            <a:r>
              <a:rPr lang="hu-HU" sz="1800" dirty="0"/>
              <a:t> </a:t>
            </a:r>
            <a:r>
              <a:rPr lang="hu-HU" sz="1800" dirty="0" err="1"/>
              <a:t>libraries</a:t>
            </a:r>
            <a:endParaRPr lang="hu-HU" sz="1800" dirty="0"/>
          </a:p>
          <a:p>
            <a:pPr marL="457200" lvl="1" indent="0">
              <a:buNone/>
            </a:pPr>
            <a:endParaRPr lang="en-US" sz="1800" dirty="0"/>
          </a:p>
          <a:p>
            <a:r>
              <a:rPr lang="hu-HU" sz="2200" dirty="0" err="1"/>
              <a:t>Reporting</a:t>
            </a:r>
            <a:r>
              <a:rPr lang="hu-HU" sz="2200" dirty="0"/>
              <a:t> of </a:t>
            </a:r>
            <a:r>
              <a:rPr lang="hu-HU" sz="2200" dirty="0" err="1"/>
              <a:t>results</a:t>
            </a:r>
            <a:r>
              <a:rPr lang="hu-HU" sz="2200" dirty="0"/>
              <a:t>:</a:t>
            </a:r>
            <a:endParaRPr lang="en-US" sz="2200" dirty="0"/>
          </a:p>
          <a:p>
            <a:pPr lvl="1"/>
            <a:r>
              <a:rPr lang="hu-HU" sz="1800" dirty="0"/>
              <a:t>Data </a:t>
            </a:r>
            <a:r>
              <a:rPr lang="hu-HU" sz="1800" dirty="0" err="1"/>
              <a:t>analysis</a:t>
            </a:r>
            <a:r>
              <a:rPr lang="hu-HU" sz="1800" dirty="0"/>
              <a:t> </a:t>
            </a:r>
            <a:r>
              <a:rPr lang="hu-HU" sz="1800" dirty="0" err="1"/>
              <a:t>results</a:t>
            </a:r>
            <a:endParaRPr lang="en-US" sz="1800" dirty="0"/>
          </a:p>
          <a:p>
            <a:pPr lvl="1"/>
            <a:r>
              <a:rPr lang="hu-HU" sz="1800" dirty="0"/>
              <a:t>I</a:t>
            </a:r>
            <a:r>
              <a:rPr lang="en-US" sz="1800" dirty="0" err="1"/>
              <a:t>nteractive</a:t>
            </a:r>
            <a:r>
              <a:rPr lang="en-US" sz="1800" dirty="0"/>
              <a:t> analysis</a:t>
            </a:r>
            <a:endParaRPr lang="hu-HU" sz="1800" dirty="0"/>
          </a:p>
          <a:p>
            <a:pPr lvl="1"/>
            <a:r>
              <a:rPr lang="hu-HU" sz="1800" dirty="0" err="1"/>
              <a:t>Predictive</a:t>
            </a:r>
            <a:r>
              <a:rPr lang="hu-HU" sz="1800" dirty="0"/>
              <a:t> </a:t>
            </a:r>
            <a:r>
              <a:rPr lang="en-US" sz="1800" dirty="0"/>
              <a:t>analysis</a:t>
            </a:r>
            <a:r>
              <a:rPr lang="hu-HU" sz="1800" dirty="0"/>
              <a:t> </a:t>
            </a:r>
            <a:r>
              <a:rPr lang="hu-HU" sz="1800" dirty="0" err="1"/>
              <a:t>results</a:t>
            </a:r>
            <a:endParaRPr lang="en-US" sz="1800" dirty="0"/>
          </a:p>
        </p:txBody>
      </p:sp>
    </p:spTree>
    <p:custDataLst>
      <p:tags r:id="rId1"/>
    </p:custDataLst>
    <p:extLst>
      <p:ext uri="{BB962C8B-B14F-4D97-AF65-F5344CB8AC3E}">
        <p14:creationId xmlns:p14="http://schemas.microsoft.com/office/powerpoint/2010/main" val="15553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770022" y="1690688"/>
            <a:ext cx="50082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1800" b="0" i="0" dirty="0">
                <a:solidFill>
                  <a:srgbClr val="333333"/>
                </a:solidFill>
                <a:effectLst/>
                <a:latin typeface="OpenSans"/>
              </a:rPr>
              <a:t>In this section, we will review what the following research was about:</a:t>
            </a:r>
            <a:endParaRPr lang="hu-HU" sz="1800" b="0" i="0" dirty="0">
              <a:solidFill>
                <a:srgbClr val="333333"/>
              </a:solidFill>
              <a:effectLst/>
              <a:latin typeface="OpenSans"/>
            </a:endParaRPr>
          </a:p>
          <a:p>
            <a:pPr marL="0" indent="0" algn="l">
              <a:buNone/>
            </a:pPr>
            <a:endParaRPr lang="hu-HU" sz="1800" b="0" i="0" dirty="0">
              <a:solidFill>
                <a:srgbClr val="333333"/>
              </a:solidFill>
              <a:effectLst/>
              <a:latin typeface="OpenSans"/>
            </a:endParaRPr>
          </a:p>
          <a:p>
            <a:pPr marL="0" indent="0" algn="l">
              <a:buNone/>
            </a:pPr>
            <a:r>
              <a:rPr lang="en-US" sz="1200" b="0" i="0" dirty="0">
                <a:solidFill>
                  <a:srgbClr val="333333"/>
                </a:solidFill>
                <a:effectLst/>
                <a:latin typeface="OpenSans"/>
              </a:rPr>
              <a:t>SpaceX is a very successful company.</a:t>
            </a:r>
            <a:r>
              <a:rPr lang="hu-HU" sz="1200" b="0" i="0" dirty="0">
                <a:solidFill>
                  <a:srgbClr val="333333"/>
                </a:solidFill>
                <a:effectLst/>
                <a:latin typeface="OpenSans"/>
              </a:rPr>
              <a:t> </a:t>
            </a:r>
            <a:r>
              <a:rPr lang="en-US" sz="1200" b="0" i="0" dirty="0">
                <a:solidFill>
                  <a:srgbClr val="333333"/>
                </a:solidFill>
                <a:effectLst/>
                <a:latin typeface="OpenSans"/>
              </a:rPr>
              <a:t>SpaceX advertises Falcon 9 rocket launches on its website with a cost of 62 million dollars; other providers cost upwards of 165 million dollars each, much of the savings is because SpaceX can reuse the first stage.</a:t>
            </a:r>
            <a:endParaRPr lang="hu-HU" sz="1200" b="0" i="0" dirty="0">
              <a:solidFill>
                <a:srgbClr val="333333"/>
              </a:solidFill>
              <a:effectLst/>
              <a:latin typeface="OpenSans"/>
            </a:endParaRPr>
          </a:p>
          <a:p>
            <a:pPr marL="0" indent="0" algn="l">
              <a:buNone/>
            </a:pPr>
            <a:r>
              <a:rPr lang="en-US" sz="1200" dirty="0">
                <a:solidFill>
                  <a:srgbClr val="333333"/>
                </a:solidFill>
                <a:latin typeface="OpenSans"/>
              </a:rPr>
              <a:t>In this capstone, I play a data scientist who works at competitor </a:t>
            </a:r>
            <a:r>
              <a:rPr lang="en-US" sz="1200" dirty="0" err="1">
                <a:solidFill>
                  <a:srgbClr val="333333"/>
                </a:solidFill>
                <a:latin typeface="OpenSans"/>
              </a:rPr>
              <a:t>SpaceY</a:t>
            </a:r>
            <a:r>
              <a:rPr lang="en-US" sz="1200" dirty="0">
                <a:solidFill>
                  <a:srgbClr val="333333"/>
                </a:solidFill>
                <a:latin typeface="OpenSans"/>
              </a:rPr>
              <a:t>.</a:t>
            </a:r>
            <a:endParaRPr lang="hu-HU" sz="1200" dirty="0">
              <a:solidFill>
                <a:srgbClr val="333333"/>
              </a:solidFill>
              <a:latin typeface="OpenSans"/>
            </a:endParaRPr>
          </a:p>
          <a:p>
            <a:pPr marL="0" indent="0" algn="l">
              <a:buNone/>
            </a:pPr>
            <a:r>
              <a:rPr lang="en-US" sz="1200" dirty="0">
                <a:solidFill>
                  <a:srgbClr val="333333"/>
                </a:solidFill>
                <a:latin typeface="OpenSans"/>
              </a:rPr>
              <a:t>My job is to determine launch costs. I gather information about SpaceX. I determine whether the first stage is reusable. I train a machine learning model. The model predicts whether the stage is reusable.</a:t>
            </a:r>
          </a:p>
        </p:txBody>
      </p:sp>
      <p:pic>
        <p:nvPicPr>
          <p:cNvPr id="5" name="Kép 4">
            <a:extLst>
              <a:ext uri="{FF2B5EF4-FFF2-40B4-BE49-F238E27FC236}">
                <a16:creationId xmlns:a16="http://schemas.microsoft.com/office/drawing/2014/main" id="{6AB0BAFC-8D11-4E34-A696-D79C2F03D74E}"/>
              </a:ext>
            </a:extLst>
          </p:cNvPr>
          <p:cNvPicPr>
            <a:picLocks noChangeAspect="1"/>
          </p:cNvPicPr>
          <p:nvPr/>
        </p:nvPicPr>
        <p:blipFill>
          <a:blip r:embed="rId3"/>
          <a:stretch>
            <a:fillRect/>
          </a:stretch>
        </p:blipFill>
        <p:spPr>
          <a:xfrm>
            <a:off x="6096000" y="1690688"/>
            <a:ext cx="5263377" cy="4239296"/>
          </a:xfrm>
          <a:prstGeom prst="rect">
            <a:avLst/>
          </a:prstGeom>
        </p:spPr>
      </p:pic>
    </p:spTree>
    <p:custDataLst>
      <p:tags r:id="rId1"/>
    </p:custDataLst>
    <p:extLst>
      <p:ext uri="{BB962C8B-B14F-4D97-AF65-F5344CB8AC3E}">
        <p14:creationId xmlns:p14="http://schemas.microsoft.com/office/powerpoint/2010/main" val="204086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782053" y="170220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hu-HU" sz="2200" dirty="0"/>
              <a:t>Data </a:t>
            </a:r>
            <a:r>
              <a:rPr lang="hu-HU" sz="2200" dirty="0" err="1"/>
              <a:t>collection</a:t>
            </a:r>
            <a:r>
              <a:rPr lang="hu-HU" sz="2200" dirty="0"/>
              <a:t>:</a:t>
            </a:r>
          </a:p>
          <a:p>
            <a:pPr lvl="1"/>
            <a:r>
              <a:rPr lang="en-US" sz="1800" dirty="0"/>
              <a:t>Data collection from Wikipedia through API and with web scraping</a:t>
            </a:r>
            <a:r>
              <a:rPr lang="hu-HU" sz="1800" dirty="0"/>
              <a:t> </a:t>
            </a:r>
            <a:r>
              <a:rPr lang="hu-HU" sz="1800" dirty="0" err="1"/>
              <a:t>with</a:t>
            </a:r>
            <a:r>
              <a:rPr lang="hu-HU" sz="1800" dirty="0"/>
              <a:t> „</a:t>
            </a:r>
            <a:r>
              <a:rPr lang="hu-HU" sz="1800" dirty="0" err="1"/>
              <a:t>BeautifulSoup</a:t>
            </a:r>
            <a:r>
              <a:rPr lang="hu-HU" sz="1800" dirty="0"/>
              <a:t>”</a:t>
            </a:r>
          </a:p>
          <a:p>
            <a:r>
              <a:rPr lang="hu-HU" sz="2200" dirty="0"/>
              <a:t>Data </a:t>
            </a:r>
            <a:r>
              <a:rPr lang="hu-HU" sz="2200" dirty="0" err="1"/>
              <a:t>wrangling</a:t>
            </a:r>
            <a:r>
              <a:rPr lang="hu-HU" sz="2200" dirty="0"/>
              <a:t>:</a:t>
            </a:r>
          </a:p>
          <a:p>
            <a:pPr lvl="1"/>
            <a:r>
              <a:rPr lang="hu-HU" sz="1800" dirty="0"/>
              <a:t>U</a:t>
            </a:r>
            <a:r>
              <a:rPr lang="en-US" sz="1800" dirty="0"/>
              <a:t>sing </a:t>
            </a:r>
            <a:r>
              <a:rPr lang="en-US" sz="1800" dirty="0" err="1"/>
              <a:t>Numpy</a:t>
            </a:r>
            <a:r>
              <a:rPr lang="en-US" sz="1800" dirty="0"/>
              <a:t> and Pandas libraries</a:t>
            </a:r>
          </a:p>
          <a:p>
            <a:r>
              <a:rPr lang="en-US" sz="2200" dirty="0"/>
              <a:t>Exploratory Data Analysis (EDA) with visualization and SQL.</a:t>
            </a:r>
            <a:endParaRPr lang="hu-HU" sz="2200" dirty="0"/>
          </a:p>
          <a:p>
            <a:r>
              <a:rPr lang="hu-HU" sz="2200" dirty="0"/>
              <a:t>Data </a:t>
            </a:r>
            <a:r>
              <a:rPr lang="hu-HU" sz="2200" dirty="0" err="1"/>
              <a:t>visualization</a:t>
            </a:r>
            <a:r>
              <a:rPr lang="hu-HU" sz="2200" dirty="0"/>
              <a:t> </a:t>
            </a:r>
            <a:r>
              <a:rPr lang="hu-HU" sz="2200" dirty="0" err="1"/>
              <a:t>with</a:t>
            </a:r>
            <a:r>
              <a:rPr lang="hu-HU" sz="2200" dirty="0"/>
              <a:t> „</a:t>
            </a:r>
            <a:r>
              <a:rPr lang="hu-HU" sz="2200" dirty="0" err="1"/>
              <a:t>Folium</a:t>
            </a:r>
            <a:r>
              <a:rPr lang="hu-HU" sz="2200" dirty="0"/>
              <a:t>” and „</a:t>
            </a:r>
            <a:r>
              <a:rPr lang="hu-HU" sz="2200" dirty="0" err="1"/>
              <a:t>Dash</a:t>
            </a:r>
            <a:r>
              <a:rPr lang="hu-HU" sz="2200" dirty="0"/>
              <a:t>”</a:t>
            </a:r>
            <a:endParaRPr lang="en-US" sz="2200" dirty="0"/>
          </a:p>
          <a:p>
            <a:r>
              <a:rPr lang="hu-HU" sz="2200" dirty="0" err="1"/>
              <a:t>Predictive</a:t>
            </a:r>
            <a:r>
              <a:rPr lang="hu-HU" sz="2200" dirty="0"/>
              <a:t> </a:t>
            </a:r>
            <a:r>
              <a:rPr lang="hu-HU" sz="2200" dirty="0" err="1"/>
              <a:t>analysis</a:t>
            </a:r>
            <a:r>
              <a:rPr lang="hu-HU" sz="2200" dirty="0"/>
              <a:t> </a:t>
            </a:r>
            <a:r>
              <a:rPr lang="hu-HU" sz="2200" dirty="0" err="1"/>
              <a:t>with</a:t>
            </a:r>
            <a:r>
              <a:rPr lang="hu-HU" sz="2200" dirty="0"/>
              <a:t> </a:t>
            </a:r>
            <a:r>
              <a:rPr lang="hu-HU" sz="2200" dirty="0" err="1"/>
              <a:t>classification</a:t>
            </a:r>
            <a:endParaRPr lang="en-US" sz="2200" dirty="0"/>
          </a:p>
        </p:txBody>
      </p:sp>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BEC1D9-C22C-C93B-EDBF-B19E25B7873B}"/>
              </a:ext>
            </a:extLst>
          </p:cNvPr>
          <p:cNvSpPr>
            <a:spLocks noGrp="1"/>
          </p:cNvSpPr>
          <p:nvPr>
            <p:ph type="title"/>
          </p:nvPr>
        </p:nvSpPr>
        <p:spPr/>
        <p:txBody>
          <a:bodyPr/>
          <a:lstStyle/>
          <a:p>
            <a:r>
              <a:rPr lang="hu-HU" dirty="0"/>
              <a:t>DATA COLLECTION</a:t>
            </a:r>
          </a:p>
        </p:txBody>
      </p:sp>
      <p:sp>
        <p:nvSpPr>
          <p:cNvPr id="3" name="Tartalom helye 2">
            <a:extLst>
              <a:ext uri="{FF2B5EF4-FFF2-40B4-BE49-F238E27FC236}">
                <a16:creationId xmlns:a16="http://schemas.microsoft.com/office/drawing/2014/main" id="{BE13D74F-3E16-2B44-784F-F82DC19A0D7B}"/>
              </a:ext>
            </a:extLst>
          </p:cNvPr>
          <p:cNvSpPr>
            <a:spLocks noGrp="1"/>
          </p:cNvSpPr>
          <p:nvPr>
            <p:ph sz="half" idx="1"/>
          </p:nvPr>
        </p:nvSpPr>
        <p:spPr>
          <a:xfrm>
            <a:off x="838199" y="1600200"/>
            <a:ext cx="10515599" cy="4572000"/>
          </a:xfrm>
        </p:spPr>
        <p:txBody>
          <a:bodyPr>
            <a:normAutofit/>
          </a:bodyPr>
          <a:lstStyle/>
          <a:p>
            <a:r>
              <a:rPr lang="en-US" dirty="0"/>
              <a:t>During the data collection process, we collect data from public databases. e.g.: Wikipedia, spacexdata.com.</a:t>
            </a:r>
            <a:endParaRPr lang="hu-HU" dirty="0"/>
          </a:p>
          <a:p>
            <a:r>
              <a:rPr lang="en-US" dirty="0"/>
              <a:t>The data obtained from the API will be in Json format. This data is unstructured. I got structured data by using </a:t>
            </a:r>
            <a:r>
              <a:rPr lang="en-US" dirty="0" err="1"/>
              <a:t>Json_Normalize</a:t>
            </a:r>
            <a:r>
              <a:rPr lang="en-US" dirty="0"/>
              <a:t> function.</a:t>
            </a:r>
            <a:endParaRPr lang="hu-HU" dirty="0"/>
          </a:p>
          <a:p>
            <a:r>
              <a:rPr lang="en-US" dirty="0"/>
              <a:t>In the case of web scraping, I processed the tables found on HTML pages with the </a:t>
            </a:r>
            <a:r>
              <a:rPr lang="en-US" dirty="0" err="1"/>
              <a:t>BeautifolSoup</a:t>
            </a:r>
            <a:r>
              <a:rPr lang="en-US" dirty="0"/>
              <a:t> library. I transformed the result into a processable data frame with the Pandas library.</a:t>
            </a:r>
            <a:endParaRPr lang="hu-HU" dirty="0"/>
          </a:p>
        </p:txBody>
      </p:sp>
    </p:spTree>
    <p:extLst>
      <p:ext uri="{BB962C8B-B14F-4D97-AF65-F5344CB8AC3E}">
        <p14:creationId xmlns:p14="http://schemas.microsoft.com/office/powerpoint/2010/main" val="3527123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FFB6B79-C625-148A-D3F5-47C74B8A3BD0}"/>
              </a:ext>
            </a:extLst>
          </p:cNvPr>
          <p:cNvSpPr>
            <a:spLocks noGrp="1"/>
          </p:cNvSpPr>
          <p:nvPr>
            <p:ph type="title"/>
          </p:nvPr>
        </p:nvSpPr>
        <p:spPr/>
        <p:txBody>
          <a:bodyPr/>
          <a:lstStyle/>
          <a:p>
            <a:r>
              <a:rPr lang="hu-HU" dirty="0"/>
              <a:t>DATA WRANGLING</a:t>
            </a:r>
          </a:p>
        </p:txBody>
      </p:sp>
      <p:sp>
        <p:nvSpPr>
          <p:cNvPr id="3" name="Tartalom helye 2">
            <a:extLst>
              <a:ext uri="{FF2B5EF4-FFF2-40B4-BE49-F238E27FC236}">
                <a16:creationId xmlns:a16="http://schemas.microsoft.com/office/drawing/2014/main" id="{44201E2C-181D-202C-B416-ED3DDEC54ECD}"/>
              </a:ext>
            </a:extLst>
          </p:cNvPr>
          <p:cNvSpPr>
            <a:spLocks noGrp="1"/>
          </p:cNvSpPr>
          <p:nvPr>
            <p:ph sz="half" idx="1"/>
          </p:nvPr>
        </p:nvSpPr>
        <p:spPr>
          <a:xfrm>
            <a:off x="838200" y="1600200"/>
            <a:ext cx="10515600" cy="4572000"/>
          </a:xfrm>
        </p:spPr>
        <p:txBody>
          <a:bodyPr/>
          <a:lstStyle/>
          <a:p>
            <a:r>
              <a:rPr lang="en-US" dirty="0"/>
              <a:t>In the case of data processing, I organized the data into a data frame using Pandas. I searched for missing data and examined the data type.</a:t>
            </a:r>
            <a:endParaRPr lang="hu-HU" dirty="0"/>
          </a:p>
          <a:p>
            <a:r>
              <a:rPr lang="en-US" dirty="0"/>
              <a:t>After cleaning and organizing the data, the following calculations could be performed:</a:t>
            </a:r>
            <a:endParaRPr lang="hu-HU" dirty="0"/>
          </a:p>
          <a:p>
            <a:pPr lvl="1"/>
            <a:r>
              <a:rPr lang="en-US" dirty="0"/>
              <a:t>Calculate the number and occurrence of each orbit</a:t>
            </a:r>
            <a:endParaRPr lang="hu-HU" dirty="0"/>
          </a:p>
          <a:p>
            <a:pPr lvl="1"/>
            <a:r>
              <a:rPr lang="en-US" dirty="0"/>
              <a:t>Calculate the number and </a:t>
            </a:r>
            <a:r>
              <a:rPr lang="en-US" dirty="0" err="1"/>
              <a:t>occurence</a:t>
            </a:r>
            <a:r>
              <a:rPr lang="en-US" dirty="0"/>
              <a:t> of mission outcome of the orbits</a:t>
            </a:r>
          </a:p>
          <a:p>
            <a:pPr lvl="1"/>
            <a:r>
              <a:rPr lang="en-US" dirty="0"/>
              <a:t>Create an arrival result label in the Result column</a:t>
            </a:r>
            <a:endParaRPr lang="hu-HU" dirty="0"/>
          </a:p>
          <a:p>
            <a:r>
              <a:rPr lang="en-US" dirty="0"/>
              <a:t>The end result is a CSV file</a:t>
            </a:r>
            <a:r>
              <a:rPr lang="hu-HU" dirty="0"/>
              <a:t>.</a:t>
            </a:r>
            <a:endParaRPr lang="en-US" dirty="0"/>
          </a:p>
          <a:p>
            <a:pPr lvl="1"/>
            <a:endParaRPr lang="hu-HU" dirty="0"/>
          </a:p>
        </p:txBody>
      </p:sp>
      <p:sp>
        <p:nvSpPr>
          <p:cNvPr id="5" name="Rectangle 1">
            <a:extLst>
              <a:ext uri="{FF2B5EF4-FFF2-40B4-BE49-F238E27FC236}">
                <a16:creationId xmlns:a16="http://schemas.microsoft.com/office/drawing/2014/main" id="{6BA7CFA3-CF55-D095-4929-F4E483DB1557}"/>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u-HU" altLang="hu-HU" sz="1800" b="0" i="0" u="none" strike="noStrike" cap="none" normalizeH="0" baseline="0">
                <a:ln>
                  <a:noFill/>
                </a:ln>
                <a:solidFill>
                  <a:schemeClr val="tx1"/>
                </a:solidFill>
                <a:effectLst/>
                <a:latin typeface="Roboto" panose="02000000000000000000" pitchFamily="2" charset="0"/>
              </a:rPr>
            </a:br>
            <a:endParaRPr kumimoji="0" lang="hu-HU" altLang="hu-HU"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u-HU" altLang="hu-HU"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083704FE-2E35-F3A5-1B02-C5C5EBF1F864}"/>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u-HU"/>
          </a:p>
        </p:txBody>
      </p:sp>
      <p:sp>
        <p:nvSpPr>
          <p:cNvPr id="7" name="Rectangle 3">
            <a:extLst>
              <a:ext uri="{FF2B5EF4-FFF2-40B4-BE49-F238E27FC236}">
                <a16:creationId xmlns:a16="http://schemas.microsoft.com/office/drawing/2014/main" id="{646C62AE-951E-732B-FAF6-F6FEC83736A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u-HU"/>
          </a:p>
        </p:txBody>
      </p:sp>
      <p:sp>
        <p:nvSpPr>
          <p:cNvPr id="8" name="Rectangle 4">
            <a:extLst>
              <a:ext uri="{FF2B5EF4-FFF2-40B4-BE49-F238E27FC236}">
                <a16:creationId xmlns:a16="http://schemas.microsoft.com/office/drawing/2014/main" id="{8EA25C4E-2533-8CF7-47F4-850C5A38FB4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u-HU"/>
          </a:p>
        </p:txBody>
      </p:sp>
      <p:sp>
        <p:nvSpPr>
          <p:cNvPr id="9" name="Rectangle 5">
            <a:extLst>
              <a:ext uri="{FF2B5EF4-FFF2-40B4-BE49-F238E27FC236}">
                <a16:creationId xmlns:a16="http://schemas.microsoft.com/office/drawing/2014/main" id="{4B8CFFC8-5B26-69BC-EFB1-D8EDD4A1A632}"/>
              </a:ext>
            </a:extLst>
          </p:cNvPr>
          <p:cNvSpPr>
            <a:spLocks noChangeArrowheads="1"/>
          </p:cNvSpPr>
          <p:nvPr/>
        </p:nvSpPr>
        <p:spPr bwMode="auto">
          <a:xfrm>
            <a:off x="152400" y="152400"/>
            <a:ext cx="12192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 tIns="-3174" rIns="-3174" bIns="-317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900" b="0" i="0" u="none" strike="noStrike" cap="none" normalizeH="0" baseline="0">
                <a:ln>
                  <a:noFill/>
                </a:ln>
                <a:solidFill>
                  <a:srgbClr val="5F6368"/>
                </a:solidFill>
                <a:effectLst/>
                <a:latin typeface="Roboto" panose="02000000000000000000" pitchFamily="2" charset="0"/>
              </a:rPr>
              <a:t>85 / 5 000</a:t>
            </a:r>
            <a:endParaRPr kumimoji="0" lang="hu-HU" altLang="hu-HU" sz="4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u-HU" altLang="hu-HU" sz="6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600" b="1" i="0" u="none" strike="noStrike" cap="none" normalizeH="0" baseline="0">
                <a:ln>
                  <a:noFill/>
                </a:ln>
                <a:solidFill>
                  <a:schemeClr val="tx1"/>
                </a:solidFill>
                <a:effectLst/>
              </a:rPr>
              <a:t>Fordítási találatok</a:t>
            </a:r>
            <a:endParaRPr kumimoji="0" lang="hu-HU" altLang="hu-HU" sz="6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u-HU" altLang="hu-HU" sz="12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1200" b="1" i="0" u="none" strike="noStrike" cap="none" normalizeH="0" baseline="0">
                <a:ln>
                  <a:noFill/>
                </a:ln>
                <a:solidFill>
                  <a:schemeClr val="tx1"/>
                </a:solidFill>
                <a:effectLst/>
                <a:latin typeface="Arial" panose="020B0604020202020204" pitchFamily="34" charset="0"/>
              </a:rPr>
              <a:t>Fordítási találat</a:t>
            </a:r>
          </a:p>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1300" b="0" i="0" u="none" strike="noStrike" cap="none" normalizeH="0" baseline="0">
                <a:ln>
                  <a:noFill/>
                </a:ln>
                <a:solidFill>
                  <a:srgbClr val="3C4043"/>
                </a:solidFill>
                <a:effectLst/>
                <a:latin typeface="Arial" panose="020B0604020202020204" pitchFamily="34" charset="0"/>
              </a:rPr>
              <a:t>After cleaning and organizing the data, the following calculations could be performed:</a:t>
            </a:r>
            <a:endParaRPr kumimoji="0" lang="hu-HU" altLang="hu-H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480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F7EFE1C-40EB-AA20-AFC4-EE468D73F7F2}"/>
              </a:ext>
            </a:extLst>
          </p:cNvPr>
          <p:cNvSpPr>
            <a:spLocks noGrp="1"/>
          </p:cNvSpPr>
          <p:nvPr>
            <p:ph type="title"/>
          </p:nvPr>
        </p:nvSpPr>
        <p:spPr/>
        <p:txBody>
          <a:bodyPr/>
          <a:lstStyle/>
          <a:p>
            <a:pPr algn="l"/>
            <a:r>
              <a:rPr lang="hu-HU" b="1" i="0" dirty="0">
                <a:effectLst/>
              </a:rPr>
              <a:t>EDA </a:t>
            </a:r>
            <a:r>
              <a:rPr lang="hu-HU" b="1" i="0" dirty="0" err="1">
                <a:effectLst/>
              </a:rPr>
              <a:t>with</a:t>
            </a:r>
            <a:r>
              <a:rPr lang="hu-HU" b="1" i="0" dirty="0">
                <a:effectLst/>
              </a:rPr>
              <a:t> </a:t>
            </a:r>
            <a:r>
              <a:rPr lang="hu-HU" b="1" i="0" dirty="0" err="1">
                <a:effectLst/>
              </a:rPr>
              <a:t>Visualization</a:t>
            </a:r>
            <a:r>
              <a:rPr lang="hu-HU" b="1" i="0" dirty="0">
                <a:effectLst/>
              </a:rPr>
              <a:t> 1</a:t>
            </a:r>
          </a:p>
        </p:txBody>
      </p:sp>
      <p:sp>
        <p:nvSpPr>
          <p:cNvPr id="3" name="Tartalom helye 2">
            <a:extLst>
              <a:ext uri="{FF2B5EF4-FFF2-40B4-BE49-F238E27FC236}">
                <a16:creationId xmlns:a16="http://schemas.microsoft.com/office/drawing/2014/main" id="{B8F149E3-46BE-017F-3D72-4CB2ADC6A7C1}"/>
              </a:ext>
            </a:extLst>
          </p:cNvPr>
          <p:cNvSpPr>
            <a:spLocks noGrp="1"/>
          </p:cNvSpPr>
          <p:nvPr>
            <p:ph sz="half" idx="1"/>
          </p:nvPr>
        </p:nvSpPr>
        <p:spPr>
          <a:xfrm>
            <a:off x="838200" y="1600200"/>
            <a:ext cx="10515600" cy="4572000"/>
          </a:xfrm>
        </p:spPr>
        <p:txBody>
          <a:bodyPr/>
          <a:lstStyle/>
          <a:p>
            <a:r>
              <a:rPr lang="en-US" dirty="0"/>
              <a:t>In this section, I conducted exploratory data analysis and service design on Falcon 9 rocket launches.</a:t>
            </a:r>
            <a:endParaRPr lang="hu-HU" dirty="0"/>
          </a:p>
          <a:p>
            <a:r>
              <a:rPr lang="en-US" dirty="0"/>
              <a:t>The data was in CSV format and I organized it into a data frame using Pandas.</a:t>
            </a:r>
            <a:endParaRPr lang="hu-HU" dirty="0"/>
          </a:p>
          <a:p>
            <a:r>
              <a:rPr lang="en-US" dirty="0"/>
              <a:t>I extracted information from the organized data using the following chart types:</a:t>
            </a:r>
            <a:endParaRPr lang="hu-HU" dirty="0"/>
          </a:p>
          <a:p>
            <a:pPr lvl="1"/>
            <a:r>
              <a:rPr lang="hu-HU" dirty="0" err="1"/>
              <a:t>Scatter</a:t>
            </a:r>
            <a:r>
              <a:rPr lang="hu-HU" dirty="0"/>
              <a:t> </a:t>
            </a:r>
            <a:r>
              <a:rPr lang="hu-HU" dirty="0" err="1"/>
              <a:t>point</a:t>
            </a:r>
            <a:r>
              <a:rPr lang="hu-HU" dirty="0"/>
              <a:t> </a:t>
            </a:r>
            <a:r>
              <a:rPr lang="hu-HU" dirty="0" err="1"/>
              <a:t>chart</a:t>
            </a:r>
            <a:endParaRPr lang="hu-HU" dirty="0"/>
          </a:p>
          <a:p>
            <a:pPr lvl="1"/>
            <a:r>
              <a:rPr lang="hu-HU" dirty="0"/>
              <a:t>Bar </a:t>
            </a:r>
            <a:r>
              <a:rPr lang="hu-HU" dirty="0" err="1"/>
              <a:t>char</a:t>
            </a:r>
            <a:endParaRPr lang="hu-HU" dirty="0"/>
          </a:p>
          <a:p>
            <a:pPr lvl="1"/>
            <a:r>
              <a:rPr lang="hu-HU" dirty="0"/>
              <a:t>Line </a:t>
            </a:r>
            <a:r>
              <a:rPr lang="hu-HU" dirty="0" err="1"/>
              <a:t>chart</a:t>
            </a:r>
            <a:endParaRPr lang="hu-HU" dirty="0"/>
          </a:p>
          <a:p>
            <a:r>
              <a:rPr lang="en-US" dirty="0"/>
              <a:t>I got the following results:</a:t>
            </a:r>
            <a:endParaRPr lang="hu-HU" dirty="0"/>
          </a:p>
        </p:txBody>
      </p:sp>
    </p:spTree>
    <p:extLst>
      <p:ext uri="{BB962C8B-B14F-4D97-AF65-F5344CB8AC3E}">
        <p14:creationId xmlns:p14="http://schemas.microsoft.com/office/powerpoint/2010/main" val="1144939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62F3918-262D-EC80-E27B-613FF9DD01D3}"/>
              </a:ext>
            </a:extLst>
          </p:cNvPr>
          <p:cNvSpPr>
            <a:spLocks noGrp="1"/>
          </p:cNvSpPr>
          <p:nvPr>
            <p:ph type="title"/>
          </p:nvPr>
        </p:nvSpPr>
        <p:spPr/>
        <p:txBody>
          <a:bodyPr/>
          <a:lstStyle/>
          <a:p>
            <a:r>
              <a:rPr lang="hu-HU" b="1" i="0" dirty="0">
                <a:effectLst/>
              </a:rPr>
              <a:t>EDA </a:t>
            </a:r>
            <a:r>
              <a:rPr lang="hu-HU" b="1" i="0" dirty="0" err="1">
                <a:effectLst/>
              </a:rPr>
              <a:t>with</a:t>
            </a:r>
            <a:r>
              <a:rPr lang="hu-HU" b="1" i="0" dirty="0">
                <a:effectLst/>
              </a:rPr>
              <a:t> </a:t>
            </a:r>
            <a:r>
              <a:rPr lang="hu-HU" b="1" i="0" dirty="0" err="1">
                <a:effectLst/>
              </a:rPr>
              <a:t>Visualization</a:t>
            </a:r>
            <a:r>
              <a:rPr lang="hu-HU" b="1" i="0" dirty="0">
                <a:effectLst/>
              </a:rPr>
              <a:t> 2</a:t>
            </a:r>
            <a:endParaRPr lang="hu-HU" dirty="0"/>
          </a:p>
        </p:txBody>
      </p:sp>
      <p:sp>
        <p:nvSpPr>
          <p:cNvPr id="3" name="Tartalom helye 2">
            <a:extLst>
              <a:ext uri="{FF2B5EF4-FFF2-40B4-BE49-F238E27FC236}">
                <a16:creationId xmlns:a16="http://schemas.microsoft.com/office/drawing/2014/main" id="{9C006447-BA60-951B-4CC6-EF354276DC0F}"/>
              </a:ext>
            </a:extLst>
          </p:cNvPr>
          <p:cNvSpPr>
            <a:spLocks noGrp="1"/>
          </p:cNvSpPr>
          <p:nvPr>
            <p:ph sz="half" idx="1"/>
          </p:nvPr>
        </p:nvSpPr>
        <p:spPr>
          <a:xfrm>
            <a:off x="838200" y="1600200"/>
            <a:ext cx="10515600" cy="4572000"/>
          </a:xfrm>
        </p:spPr>
        <p:txBody>
          <a:bodyPr>
            <a:normAutofit/>
          </a:bodyPr>
          <a:lstStyle/>
          <a:p>
            <a:r>
              <a:rPr lang="en-US" sz="1400" dirty="0"/>
              <a:t>I plot out the </a:t>
            </a:r>
            <a:r>
              <a:rPr lang="en-US" sz="1400" dirty="0" err="1"/>
              <a:t>FlightNumber</a:t>
            </a:r>
            <a:r>
              <a:rPr lang="en-US" sz="1400" dirty="0"/>
              <a:t> vs. </a:t>
            </a:r>
            <a:r>
              <a:rPr lang="en-US" sz="1400" dirty="0" err="1"/>
              <a:t>PayloadMassand</a:t>
            </a:r>
            <a:r>
              <a:rPr lang="en-US" sz="1400" dirty="0"/>
              <a:t> overlay the outcome of the launch</a:t>
            </a:r>
            <a:r>
              <a:rPr lang="hu-HU" sz="1400" dirty="0"/>
              <a:t>:</a:t>
            </a:r>
          </a:p>
          <a:p>
            <a:endParaRPr lang="hu-HU" sz="1400" dirty="0"/>
          </a:p>
          <a:p>
            <a:endParaRPr lang="hu-HU" sz="1400" dirty="0"/>
          </a:p>
          <a:p>
            <a:endParaRPr lang="hu-HU" sz="1400" dirty="0"/>
          </a:p>
          <a:p>
            <a:endParaRPr lang="hu-HU" sz="1400" dirty="0"/>
          </a:p>
          <a:p>
            <a:endParaRPr lang="hu-HU" sz="1400" dirty="0"/>
          </a:p>
          <a:p>
            <a:endParaRPr lang="hu-HU" sz="1400" dirty="0"/>
          </a:p>
          <a:p>
            <a:r>
              <a:rPr lang="en-US" sz="1400" dirty="0"/>
              <a:t>I </a:t>
            </a:r>
            <a:r>
              <a:rPr lang="hu-HU" sz="1400" dirty="0"/>
              <a:t>v</a:t>
            </a:r>
            <a:r>
              <a:rPr lang="en-US" sz="1400" dirty="0" err="1"/>
              <a:t>isualize</a:t>
            </a:r>
            <a:r>
              <a:rPr lang="en-US" sz="1400" dirty="0"/>
              <a:t> the relationship between Flight Number and Launch Site</a:t>
            </a:r>
            <a:r>
              <a:rPr lang="hu-HU" sz="1400" dirty="0"/>
              <a:t>:</a:t>
            </a:r>
          </a:p>
          <a:p>
            <a:endParaRPr lang="hu-HU" sz="1400" dirty="0"/>
          </a:p>
        </p:txBody>
      </p:sp>
      <p:pic>
        <p:nvPicPr>
          <p:cNvPr id="10" name="Kép 9">
            <a:extLst>
              <a:ext uri="{FF2B5EF4-FFF2-40B4-BE49-F238E27FC236}">
                <a16:creationId xmlns:a16="http://schemas.microsoft.com/office/drawing/2014/main" id="{2E172B3E-AC9B-9CFD-5CF1-7D7B233238AE}"/>
              </a:ext>
            </a:extLst>
          </p:cNvPr>
          <p:cNvPicPr>
            <a:picLocks noChangeAspect="1"/>
          </p:cNvPicPr>
          <p:nvPr/>
        </p:nvPicPr>
        <p:blipFill>
          <a:blip r:embed="rId2"/>
          <a:stretch>
            <a:fillRect/>
          </a:stretch>
        </p:blipFill>
        <p:spPr>
          <a:xfrm>
            <a:off x="838200" y="1867778"/>
            <a:ext cx="10515600" cy="2018422"/>
          </a:xfrm>
          <a:prstGeom prst="rect">
            <a:avLst/>
          </a:prstGeom>
        </p:spPr>
      </p:pic>
      <p:pic>
        <p:nvPicPr>
          <p:cNvPr id="12" name="Kép 11">
            <a:extLst>
              <a:ext uri="{FF2B5EF4-FFF2-40B4-BE49-F238E27FC236}">
                <a16:creationId xmlns:a16="http://schemas.microsoft.com/office/drawing/2014/main" id="{ECE8A82E-A55C-85B7-B497-FD960E7E4494}"/>
              </a:ext>
            </a:extLst>
          </p:cNvPr>
          <p:cNvPicPr>
            <a:picLocks noChangeAspect="1"/>
          </p:cNvPicPr>
          <p:nvPr/>
        </p:nvPicPr>
        <p:blipFill>
          <a:blip r:embed="rId3"/>
          <a:stretch>
            <a:fillRect/>
          </a:stretch>
        </p:blipFill>
        <p:spPr>
          <a:xfrm>
            <a:off x="838200" y="4226658"/>
            <a:ext cx="10515600" cy="2062283"/>
          </a:xfrm>
          <a:prstGeom prst="rect">
            <a:avLst/>
          </a:prstGeom>
        </p:spPr>
      </p:pic>
    </p:spTree>
    <p:extLst>
      <p:ext uri="{BB962C8B-B14F-4D97-AF65-F5344CB8AC3E}">
        <p14:creationId xmlns:p14="http://schemas.microsoft.com/office/powerpoint/2010/main" val="4754443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3.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633</TotalTime>
  <Words>1276</Words>
  <Application>Microsoft Office PowerPoint</Application>
  <PresentationFormat>Szélesvásznú</PresentationFormat>
  <Paragraphs>236</Paragraphs>
  <Slides>29</Slides>
  <Notes>0</Notes>
  <HiddenSlides>0</HiddenSlides>
  <MMClips>0</MMClips>
  <ScaleCrop>false</ScaleCrop>
  <HeadingPairs>
    <vt:vector size="6" baseType="variant">
      <vt:variant>
        <vt:lpstr>Használt betűtípusok</vt:lpstr>
      </vt:variant>
      <vt:variant>
        <vt:i4>10</vt:i4>
      </vt:variant>
      <vt:variant>
        <vt:lpstr>Téma</vt:lpstr>
      </vt:variant>
      <vt:variant>
        <vt:i4>1</vt:i4>
      </vt:variant>
      <vt:variant>
        <vt:lpstr>Diacímek</vt:lpstr>
      </vt:variant>
      <vt:variant>
        <vt:i4>29</vt:i4>
      </vt:variant>
    </vt:vector>
  </HeadingPairs>
  <TitlesOfParts>
    <vt:vector size="40" baseType="lpstr">
      <vt:lpstr>Arial</vt:lpstr>
      <vt:lpstr>Calibri</vt:lpstr>
      <vt:lpstr>Helv</vt:lpstr>
      <vt:lpstr>Helvetica Neue</vt:lpstr>
      <vt:lpstr>IBM Plex Mono</vt:lpstr>
      <vt:lpstr>IBM Plex Sans</vt:lpstr>
      <vt:lpstr>IBM Plex Sans SemiBold</vt:lpstr>
      <vt:lpstr>OpenSans</vt:lpstr>
      <vt:lpstr>Roboto</vt:lpstr>
      <vt:lpstr>system-ui</vt:lpstr>
      <vt:lpstr>SLIDE_TEMPLATE_skill_network</vt:lpstr>
      <vt:lpstr>Applied Data Science Capstone </vt:lpstr>
      <vt:lpstr>PowerPoint-bemutató</vt:lpstr>
      <vt:lpstr>EXECUTIVE SUMMARY</vt:lpstr>
      <vt:lpstr>INTRODUCTION</vt:lpstr>
      <vt:lpstr>METHODOLOGY</vt:lpstr>
      <vt:lpstr>DATA COLLECTION</vt:lpstr>
      <vt:lpstr>DATA WRANGLING</vt:lpstr>
      <vt:lpstr>EDA with Visualization 1</vt:lpstr>
      <vt:lpstr>EDA with Visualization 2</vt:lpstr>
      <vt:lpstr>EDA with Visualization 3</vt:lpstr>
      <vt:lpstr>EDA with Visualization 4</vt:lpstr>
      <vt:lpstr>EDA with Visualization 5</vt:lpstr>
      <vt:lpstr>EDA with SQL 1</vt:lpstr>
      <vt:lpstr>EDA with SQL 2</vt:lpstr>
      <vt:lpstr>EDA with SQL 3</vt:lpstr>
      <vt:lpstr>EDA with SQL 4</vt:lpstr>
      <vt:lpstr>EDA with SQL 5</vt:lpstr>
      <vt:lpstr>Interactive MAP with FOLIUM 1</vt:lpstr>
      <vt:lpstr>Interactive MAP with FOLIUM 2</vt:lpstr>
      <vt:lpstr>Interactive MAP with FOLIUM 3</vt:lpstr>
      <vt:lpstr>PLOTLY DASH 1</vt:lpstr>
      <vt:lpstr>PLOTLY DASH 2</vt:lpstr>
      <vt:lpstr>PLOTLY DASH 3</vt:lpstr>
      <vt:lpstr>PREDICTIVE ANALYSIS 1</vt:lpstr>
      <vt:lpstr>PREDICTIVE ANALYSIS 2</vt:lpstr>
      <vt:lpstr>PREDICTIVE ANALYSIS 3</vt:lpstr>
      <vt:lpstr>PREDICTIVE ANALYSIS 4</vt:lpstr>
      <vt:lpstr>PREDICTIVE ANALYSIS 5</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Zoltán Csiki</cp:lastModifiedBy>
  <cp:revision>12</cp:revision>
  <dcterms:created xsi:type="dcterms:W3CDTF">2024-10-30T05:40:03Z</dcterms:created>
  <dcterms:modified xsi:type="dcterms:W3CDTF">2024-12-28T13:46:58Z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